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2" r:id="rId2"/>
    <p:sldId id="280" r:id="rId3"/>
    <p:sldId id="282" r:id="rId4"/>
    <p:sldId id="283" r:id="rId5"/>
    <p:sldId id="284"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5"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98720" autoAdjust="0"/>
  </p:normalViewPr>
  <p:slideViewPr>
    <p:cSldViewPr>
      <p:cViewPr varScale="1">
        <p:scale>
          <a:sx n="48" d="100"/>
          <a:sy n="48" d="100"/>
        </p:scale>
        <p:origin x="-108" y="-84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A3BAA-BEBD-43BC-A7F8-DA4FCB5F5B90}" type="datetimeFigureOut">
              <a:rPr lang="en-US" smtClean="0"/>
              <a:pPr/>
              <a:t>5/8/2012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7F2488-325C-42E5-9B07-CBD19A59E740}" type="slidenum">
              <a:rPr lang="en-US" smtClean="0"/>
              <a:pPr/>
              <a:t>‹#›</a:t>
            </a:fld>
            <a:endParaRPr lang="en-US"/>
          </a:p>
        </p:txBody>
      </p:sp>
    </p:spTree>
    <p:extLst>
      <p:ext uri="{BB962C8B-B14F-4D97-AF65-F5344CB8AC3E}">
        <p14:creationId xmlns:p14="http://schemas.microsoft.com/office/powerpoint/2010/main" val="787966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44D19-6804-4687-9ADF-5811CFB73D80}" type="slidenum">
              <a:rPr lang="en-US" smtClean="0"/>
              <a:pPr/>
              <a:t>16</a:t>
            </a:fld>
            <a:endParaRPr lang="en-US"/>
          </a:p>
        </p:txBody>
      </p:sp>
    </p:spTree>
    <p:extLst>
      <p:ext uri="{BB962C8B-B14F-4D97-AF65-F5344CB8AC3E}">
        <p14:creationId xmlns:p14="http://schemas.microsoft.com/office/powerpoint/2010/main" val="256804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25ADB3-2238-403D-9537-C58414720545}"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122098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5ADB3-2238-403D-9537-C58414720545}"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175500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5ADB3-2238-403D-9537-C58414720545}"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28798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5ADB3-2238-403D-9537-C58414720545}"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378962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5ADB3-2238-403D-9537-C58414720545}"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416170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25ADB3-2238-403D-9537-C58414720545}" type="datetimeFigureOut">
              <a:rPr lang="en-US" smtClean="0"/>
              <a:pPr/>
              <a:t>5/8/2012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3062365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25ADB3-2238-403D-9537-C58414720545}" type="datetimeFigureOut">
              <a:rPr lang="en-US" smtClean="0"/>
              <a:pPr/>
              <a:t>5/8/2012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325607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25ADB3-2238-403D-9537-C58414720545}" type="datetimeFigureOut">
              <a:rPr lang="en-US" smtClean="0"/>
              <a:pPr/>
              <a:t>5/8/2012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261026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ADB3-2238-403D-9537-C58414720545}" type="datetimeFigureOut">
              <a:rPr lang="en-US" smtClean="0"/>
              <a:pPr/>
              <a:t>5/8/2012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180518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ADB3-2238-403D-9537-C58414720545}" type="datetimeFigureOut">
              <a:rPr lang="en-US" smtClean="0"/>
              <a:pPr/>
              <a:t>5/8/2012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262615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ADB3-2238-403D-9537-C58414720545}" type="datetimeFigureOut">
              <a:rPr lang="en-US" smtClean="0"/>
              <a:pPr/>
              <a:t>5/8/2012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3FE86-7356-4BD9-ACB0-FEC1D40410FA}" type="slidenum">
              <a:rPr lang="en-US" smtClean="0"/>
              <a:pPr/>
              <a:t>‹#›</a:t>
            </a:fld>
            <a:endParaRPr lang="en-US"/>
          </a:p>
        </p:txBody>
      </p:sp>
    </p:spTree>
    <p:extLst>
      <p:ext uri="{BB962C8B-B14F-4D97-AF65-F5344CB8AC3E}">
        <p14:creationId xmlns:p14="http://schemas.microsoft.com/office/powerpoint/2010/main" val="303637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ADB3-2238-403D-9537-C58414720545}" type="datetimeFigureOut">
              <a:rPr lang="en-US" smtClean="0"/>
              <a:pPr/>
              <a:t>5/8/2012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3FE86-7356-4BD9-ACB0-FEC1D40410FA}" type="slidenum">
              <a:rPr lang="en-US" smtClean="0"/>
              <a:pPr/>
              <a:t>‹#›</a:t>
            </a:fld>
            <a:endParaRPr lang="en-US"/>
          </a:p>
        </p:txBody>
      </p:sp>
      <p:sp>
        <p:nvSpPr>
          <p:cNvPr id="7" name="Rectangle 6"/>
          <p:cNvSpPr/>
          <p:nvPr userDrawn="1"/>
        </p:nvSpPr>
        <p:spPr>
          <a:xfrm>
            <a:off x="0" y="6477000"/>
            <a:ext cx="9144000" cy="381000"/>
          </a:xfrm>
          <a:prstGeom prst="rect">
            <a:avLst/>
          </a:prstGeom>
          <a:solidFill>
            <a:srgbClr val="1C9FA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200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1" i="0" kern="1200">
          <a:solidFill>
            <a:schemeClr val="tx1"/>
          </a:solidFill>
          <a:latin typeface="Gill Sans"/>
          <a:ea typeface="+mj-ea"/>
          <a:cs typeface="Gill San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6.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2392362"/>
          </a:xfrm>
        </p:spPr>
        <p:txBody>
          <a:bodyPr>
            <a:normAutofit/>
          </a:bodyPr>
          <a:lstStyle/>
          <a:p>
            <a:pPr algn="l"/>
            <a:r>
              <a:rPr lang="en-US" dirty="0" smtClean="0"/>
              <a:t>Neurological Disorders</a:t>
            </a:r>
            <a:br>
              <a:rPr lang="en-US" dirty="0" smtClean="0"/>
            </a:br>
            <a:r>
              <a:rPr lang="en-US" dirty="0" smtClean="0"/>
              <a:t>Lesson 5.6</a:t>
            </a:r>
            <a:br>
              <a:rPr lang="en-US" dirty="0" smtClean="0"/>
            </a:br>
            <a:endParaRPr lang="en-US" dirty="0"/>
          </a:p>
        </p:txBody>
      </p:sp>
      <p:sp>
        <p:nvSpPr>
          <p:cNvPr id="7" name="TextBox 6"/>
          <p:cNvSpPr txBox="1"/>
          <p:nvPr/>
        </p:nvSpPr>
        <p:spPr>
          <a:xfrm>
            <a:off x="304800" y="1771471"/>
            <a:ext cx="8839200" cy="1200329"/>
          </a:xfrm>
          <a:prstGeom prst="rect">
            <a:avLst/>
          </a:prstGeom>
          <a:noFill/>
        </p:spPr>
        <p:txBody>
          <a:bodyPr wrap="square" rtlCol="0">
            <a:spAutoFit/>
          </a:bodyPr>
          <a:lstStyle/>
          <a:p>
            <a:r>
              <a:rPr lang="en-US" sz="3600" b="1" dirty="0" smtClean="0">
                <a:latin typeface="Gill Sans"/>
                <a:cs typeface="Gill Sans"/>
              </a:rPr>
              <a:t>What are the long-term effects of </a:t>
            </a:r>
          </a:p>
          <a:p>
            <a:r>
              <a:rPr lang="en-US" sz="3600" b="1" dirty="0" smtClean="0">
                <a:latin typeface="Gill Sans"/>
                <a:cs typeface="Gill Sans"/>
              </a:rPr>
              <a:t>drug abuse?</a:t>
            </a:r>
          </a:p>
        </p:txBody>
      </p:sp>
      <p:pic>
        <p:nvPicPr>
          <p:cNvPr id="6" name="Picture 2" descr="http://www.examiner.com/images/blog/EXID17239/images/homeless_woman.jpg"/>
          <p:cNvPicPr>
            <a:picLocks noChangeAspect="1" noChangeArrowheads="1"/>
          </p:cNvPicPr>
          <p:nvPr/>
        </p:nvPicPr>
        <p:blipFill rotWithShape="1">
          <a:blip r:embed="rId2">
            <a:extLst>
              <a:ext uri="{28A0092B-C50C-407E-A947-70E740481C1C}">
                <a14:useLocalDpi xmlns:a14="http://schemas.microsoft.com/office/drawing/2010/main" val="0"/>
              </a:ext>
            </a:extLst>
          </a:blip>
          <a:srcRect r="6577"/>
          <a:stretch/>
        </p:blipFill>
        <p:spPr bwMode="auto">
          <a:xfrm>
            <a:off x="1981200" y="4419600"/>
            <a:ext cx="257748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volunteerguide.org/images/makeadifference/homeless-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933700"/>
            <a:ext cx="1666875" cy="255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p:txBody>
          <a:bodyPr>
            <a:normAutofit/>
          </a:bodyPr>
          <a:lstStyle/>
          <a:p>
            <a:r>
              <a:rPr lang="en-US" dirty="0" smtClean="0"/>
              <a:t>Where are proteins synthesized?</a:t>
            </a:r>
            <a:endParaRPr lang="en-US" dirty="0"/>
          </a:p>
        </p:txBody>
      </p:sp>
      <p:sp>
        <p:nvSpPr>
          <p:cNvPr id="15" name="Content Placeholder 2"/>
          <p:cNvSpPr txBox="1">
            <a:spLocks/>
          </p:cNvSpPr>
          <p:nvPr/>
        </p:nvSpPr>
        <p:spPr>
          <a:xfrm>
            <a:off x="5094729" y="4191000"/>
            <a:ext cx="3832761"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dirty="0" smtClean="0"/>
              <a:t>How does the DNA code in the nucleus get into the cytoplasm for proteins to be made?</a:t>
            </a:r>
            <a:endParaRPr lang="en-US" sz="3000" dirty="0"/>
          </a:p>
        </p:txBody>
      </p:sp>
      <p:sp>
        <p:nvSpPr>
          <p:cNvPr id="17" name="Freeform 16"/>
          <p:cNvSpPr/>
          <p:nvPr/>
        </p:nvSpPr>
        <p:spPr>
          <a:xfrm>
            <a:off x="3156617" y="1445843"/>
            <a:ext cx="2111829" cy="4724400"/>
          </a:xfrm>
          <a:custGeom>
            <a:avLst/>
            <a:gdLst>
              <a:gd name="connsiteX0" fmla="*/ 696686 w 2111829"/>
              <a:gd name="connsiteY0" fmla="*/ 4016829 h 4724400"/>
              <a:gd name="connsiteX1" fmla="*/ 729343 w 2111829"/>
              <a:gd name="connsiteY1" fmla="*/ 3875314 h 4724400"/>
              <a:gd name="connsiteX2" fmla="*/ 740229 w 2111829"/>
              <a:gd name="connsiteY2" fmla="*/ 2133600 h 4724400"/>
              <a:gd name="connsiteX3" fmla="*/ 631372 w 2111829"/>
              <a:gd name="connsiteY3" fmla="*/ 1861457 h 4724400"/>
              <a:gd name="connsiteX4" fmla="*/ 413657 w 2111829"/>
              <a:gd name="connsiteY4" fmla="*/ 1643743 h 4724400"/>
              <a:gd name="connsiteX5" fmla="*/ 87086 w 2111829"/>
              <a:gd name="connsiteY5" fmla="*/ 1306286 h 4724400"/>
              <a:gd name="connsiteX6" fmla="*/ 0 w 2111829"/>
              <a:gd name="connsiteY6" fmla="*/ 936172 h 4724400"/>
              <a:gd name="connsiteX7" fmla="*/ 97972 w 2111829"/>
              <a:gd name="connsiteY7" fmla="*/ 576943 h 4724400"/>
              <a:gd name="connsiteX8" fmla="*/ 337457 w 2111829"/>
              <a:gd name="connsiteY8" fmla="*/ 261257 h 4724400"/>
              <a:gd name="connsiteX9" fmla="*/ 609600 w 2111829"/>
              <a:gd name="connsiteY9" fmla="*/ 108857 h 4724400"/>
              <a:gd name="connsiteX10" fmla="*/ 870857 w 2111829"/>
              <a:gd name="connsiteY10" fmla="*/ 10886 h 4724400"/>
              <a:gd name="connsiteX11" fmla="*/ 1143000 w 2111829"/>
              <a:gd name="connsiteY11" fmla="*/ 0 h 4724400"/>
              <a:gd name="connsiteX12" fmla="*/ 1382486 w 2111829"/>
              <a:gd name="connsiteY12" fmla="*/ 43543 h 4724400"/>
              <a:gd name="connsiteX13" fmla="*/ 1578429 w 2111829"/>
              <a:gd name="connsiteY13" fmla="*/ 141514 h 4724400"/>
              <a:gd name="connsiteX14" fmla="*/ 1774372 w 2111829"/>
              <a:gd name="connsiteY14" fmla="*/ 261257 h 4724400"/>
              <a:gd name="connsiteX15" fmla="*/ 1970315 w 2111829"/>
              <a:gd name="connsiteY15" fmla="*/ 446314 h 4724400"/>
              <a:gd name="connsiteX16" fmla="*/ 2057400 w 2111829"/>
              <a:gd name="connsiteY16" fmla="*/ 631372 h 4724400"/>
              <a:gd name="connsiteX17" fmla="*/ 2111829 w 2111829"/>
              <a:gd name="connsiteY17" fmla="*/ 859972 h 4724400"/>
              <a:gd name="connsiteX18" fmla="*/ 2090057 w 2111829"/>
              <a:gd name="connsiteY18" fmla="*/ 1175657 h 4724400"/>
              <a:gd name="connsiteX19" fmla="*/ 1981200 w 2111829"/>
              <a:gd name="connsiteY19" fmla="*/ 1393372 h 4724400"/>
              <a:gd name="connsiteX20" fmla="*/ 1817915 w 2111829"/>
              <a:gd name="connsiteY20" fmla="*/ 1567543 h 4724400"/>
              <a:gd name="connsiteX21" fmla="*/ 1698172 w 2111829"/>
              <a:gd name="connsiteY21" fmla="*/ 1719943 h 4724400"/>
              <a:gd name="connsiteX22" fmla="*/ 1513115 w 2111829"/>
              <a:gd name="connsiteY22" fmla="*/ 1872343 h 4724400"/>
              <a:gd name="connsiteX23" fmla="*/ 1447800 w 2111829"/>
              <a:gd name="connsiteY23" fmla="*/ 2002972 h 4724400"/>
              <a:gd name="connsiteX24" fmla="*/ 1360715 w 2111829"/>
              <a:gd name="connsiteY24" fmla="*/ 2307772 h 4724400"/>
              <a:gd name="connsiteX25" fmla="*/ 1371600 w 2111829"/>
              <a:gd name="connsiteY25" fmla="*/ 2547257 h 4724400"/>
              <a:gd name="connsiteX26" fmla="*/ 1360715 w 2111829"/>
              <a:gd name="connsiteY26" fmla="*/ 3167743 h 4724400"/>
              <a:gd name="connsiteX27" fmla="*/ 1338943 w 2111829"/>
              <a:gd name="connsiteY27" fmla="*/ 3918857 h 4724400"/>
              <a:gd name="connsiteX28" fmla="*/ 1338943 w 2111829"/>
              <a:gd name="connsiteY28" fmla="*/ 4049486 h 4724400"/>
              <a:gd name="connsiteX29" fmla="*/ 1426029 w 2111829"/>
              <a:gd name="connsiteY29" fmla="*/ 4201886 h 4724400"/>
              <a:gd name="connsiteX30" fmla="*/ 1513115 w 2111829"/>
              <a:gd name="connsiteY30" fmla="*/ 4321629 h 4724400"/>
              <a:gd name="connsiteX31" fmla="*/ 1567543 w 2111829"/>
              <a:gd name="connsiteY31" fmla="*/ 4441372 h 4724400"/>
              <a:gd name="connsiteX32" fmla="*/ 1556657 w 2111829"/>
              <a:gd name="connsiteY32" fmla="*/ 4561114 h 4724400"/>
              <a:gd name="connsiteX33" fmla="*/ 1491343 w 2111829"/>
              <a:gd name="connsiteY33" fmla="*/ 4637314 h 4724400"/>
              <a:gd name="connsiteX34" fmla="*/ 1306286 w 2111829"/>
              <a:gd name="connsiteY34" fmla="*/ 4724400 h 4724400"/>
              <a:gd name="connsiteX35" fmla="*/ 1045029 w 2111829"/>
              <a:gd name="connsiteY35" fmla="*/ 4724400 h 4724400"/>
              <a:gd name="connsiteX36" fmla="*/ 751115 w 2111829"/>
              <a:gd name="connsiteY36" fmla="*/ 4713514 h 4724400"/>
              <a:gd name="connsiteX37" fmla="*/ 555172 w 2111829"/>
              <a:gd name="connsiteY37" fmla="*/ 4615543 h 4724400"/>
              <a:gd name="connsiteX38" fmla="*/ 489857 w 2111829"/>
              <a:gd name="connsiteY38" fmla="*/ 4495800 h 4724400"/>
              <a:gd name="connsiteX39" fmla="*/ 555172 w 2111829"/>
              <a:gd name="connsiteY39" fmla="*/ 4321629 h 4724400"/>
              <a:gd name="connsiteX40" fmla="*/ 642257 w 2111829"/>
              <a:gd name="connsiteY40" fmla="*/ 4191000 h 4724400"/>
              <a:gd name="connsiteX41" fmla="*/ 696686 w 2111829"/>
              <a:gd name="connsiteY41" fmla="*/ 4016829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11829" h="4724400">
                <a:moveTo>
                  <a:pt x="696686" y="4016829"/>
                </a:moveTo>
                <a:lnTo>
                  <a:pt x="729343" y="3875314"/>
                </a:lnTo>
                <a:cubicBezTo>
                  <a:pt x="732972" y="3294743"/>
                  <a:pt x="736600" y="2714171"/>
                  <a:pt x="740229" y="2133600"/>
                </a:cubicBezTo>
                <a:lnTo>
                  <a:pt x="631372" y="1861457"/>
                </a:lnTo>
                <a:lnTo>
                  <a:pt x="413657" y="1643743"/>
                </a:lnTo>
                <a:lnTo>
                  <a:pt x="87086" y="1306286"/>
                </a:lnTo>
                <a:lnTo>
                  <a:pt x="0" y="936172"/>
                </a:lnTo>
                <a:lnTo>
                  <a:pt x="97972" y="576943"/>
                </a:lnTo>
                <a:lnTo>
                  <a:pt x="337457" y="261257"/>
                </a:lnTo>
                <a:lnTo>
                  <a:pt x="609600" y="108857"/>
                </a:lnTo>
                <a:lnTo>
                  <a:pt x="870857" y="10886"/>
                </a:lnTo>
                <a:lnTo>
                  <a:pt x="1143000" y="0"/>
                </a:lnTo>
                <a:lnTo>
                  <a:pt x="1382486" y="43543"/>
                </a:lnTo>
                <a:lnTo>
                  <a:pt x="1578429" y="141514"/>
                </a:lnTo>
                <a:lnTo>
                  <a:pt x="1774372" y="261257"/>
                </a:lnTo>
                <a:lnTo>
                  <a:pt x="1970315" y="446314"/>
                </a:lnTo>
                <a:lnTo>
                  <a:pt x="2057400" y="631372"/>
                </a:lnTo>
                <a:lnTo>
                  <a:pt x="2111829" y="859972"/>
                </a:lnTo>
                <a:lnTo>
                  <a:pt x="2090057" y="1175657"/>
                </a:lnTo>
                <a:lnTo>
                  <a:pt x="1981200" y="1393372"/>
                </a:lnTo>
                <a:lnTo>
                  <a:pt x="1817915" y="1567543"/>
                </a:lnTo>
                <a:lnTo>
                  <a:pt x="1698172" y="1719943"/>
                </a:lnTo>
                <a:lnTo>
                  <a:pt x="1513115" y="1872343"/>
                </a:lnTo>
                <a:lnTo>
                  <a:pt x="1447800" y="2002972"/>
                </a:lnTo>
                <a:lnTo>
                  <a:pt x="1360715" y="2307772"/>
                </a:lnTo>
                <a:lnTo>
                  <a:pt x="1371600" y="2547257"/>
                </a:lnTo>
                <a:lnTo>
                  <a:pt x="1360715" y="3167743"/>
                </a:lnTo>
                <a:lnTo>
                  <a:pt x="1338943" y="3918857"/>
                </a:lnTo>
                <a:lnTo>
                  <a:pt x="1338943" y="4049486"/>
                </a:lnTo>
                <a:lnTo>
                  <a:pt x="1426029" y="4201886"/>
                </a:lnTo>
                <a:lnTo>
                  <a:pt x="1513115" y="4321629"/>
                </a:lnTo>
                <a:lnTo>
                  <a:pt x="1567543" y="4441372"/>
                </a:lnTo>
                <a:lnTo>
                  <a:pt x="1556657" y="4561114"/>
                </a:lnTo>
                <a:lnTo>
                  <a:pt x="1491343" y="4637314"/>
                </a:lnTo>
                <a:lnTo>
                  <a:pt x="1306286" y="4724400"/>
                </a:lnTo>
                <a:lnTo>
                  <a:pt x="1045029" y="4724400"/>
                </a:lnTo>
                <a:lnTo>
                  <a:pt x="751115" y="4713514"/>
                </a:lnTo>
                <a:lnTo>
                  <a:pt x="555172" y="4615543"/>
                </a:lnTo>
                <a:lnTo>
                  <a:pt x="489857" y="4495800"/>
                </a:lnTo>
                <a:lnTo>
                  <a:pt x="555172" y="4321629"/>
                </a:lnTo>
                <a:lnTo>
                  <a:pt x="642257" y="4191000"/>
                </a:lnTo>
                <a:lnTo>
                  <a:pt x="696686" y="4016829"/>
                </a:lnTo>
                <a:close/>
              </a:path>
            </a:pathLst>
          </a:cu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429000" y="1653201"/>
            <a:ext cx="1545852" cy="1013799"/>
          </a:xfrm>
          <a:custGeom>
            <a:avLst/>
            <a:gdLst>
              <a:gd name="connsiteX0" fmla="*/ 141514 w 1273628"/>
              <a:gd name="connsiteY0" fmla="*/ 239486 h 609600"/>
              <a:gd name="connsiteX1" fmla="*/ 283028 w 1273628"/>
              <a:gd name="connsiteY1" fmla="*/ 130629 h 609600"/>
              <a:gd name="connsiteX2" fmla="*/ 478971 w 1273628"/>
              <a:gd name="connsiteY2" fmla="*/ 43543 h 609600"/>
              <a:gd name="connsiteX3" fmla="*/ 729343 w 1273628"/>
              <a:gd name="connsiteY3" fmla="*/ 0 h 609600"/>
              <a:gd name="connsiteX4" fmla="*/ 968828 w 1273628"/>
              <a:gd name="connsiteY4" fmla="*/ 65315 h 609600"/>
              <a:gd name="connsiteX5" fmla="*/ 1164771 w 1273628"/>
              <a:gd name="connsiteY5" fmla="*/ 141515 h 609600"/>
              <a:gd name="connsiteX6" fmla="*/ 1273628 w 1273628"/>
              <a:gd name="connsiteY6" fmla="*/ 261257 h 609600"/>
              <a:gd name="connsiteX7" fmla="*/ 1240971 w 1273628"/>
              <a:gd name="connsiteY7" fmla="*/ 446315 h 609600"/>
              <a:gd name="connsiteX8" fmla="*/ 1153886 w 1273628"/>
              <a:gd name="connsiteY8" fmla="*/ 555172 h 609600"/>
              <a:gd name="connsiteX9" fmla="*/ 979714 w 1273628"/>
              <a:gd name="connsiteY9" fmla="*/ 587829 h 609600"/>
              <a:gd name="connsiteX10" fmla="*/ 772886 w 1273628"/>
              <a:gd name="connsiteY10" fmla="*/ 555172 h 609600"/>
              <a:gd name="connsiteX11" fmla="*/ 598714 w 1273628"/>
              <a:gd name="connsiteY11" fmla="*/ 555172 h 609600"/>
              <a:gd name="connsiteX12" fmla="*/ 381000 w 1273628"/>
              <a:gd name="connsiteY12" fmla="*/ 609600 h 609600"/>
              <a:gd name="connsiteX13" fmla="*/ 174171 w 1273628"/>
              <a:gd name="connsiteY13" fmla="*/ 587829 h 609600"/>
              <a:gd name="connsiteX14" fmla="*/ 10886 w 1273628"/>
              <a:gd name="connsiteY14" fmla="*/ 435429 h 609600"/>
              <a:gd name="connsiteX15" fmla="*/ 0 w 1273628"/>
              <a:gd name="connsiteY15" fmla="*/ 381000 h 609600"/>
              <a:gd name="connsiteX16" fmla="*/ 32657 w 1273628"/>
              <a:gd name="connsiteY16" fmla="*/ 315686 h 609600"/>
              <a:gd name="connsiteX17" fmla="*/ 141514 w 1273628"/>
              <a:gd name="connsiteY17" fmla="*/ 239486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3628" h="609600">
                <a:moveTo>
                  <a:pt x="141514" y="239486"/>
                </a:moveTo>
                <a:lnTo>
                  <a:pt x="283028" y="130629"/>
                </a:lnTo>
                <a:lnTo>
                  <a:pt x="478971" y="43543"/>
                </a:lnTo>
                <a:lnTo>
                  <a:pt x="729343" y="0"/>
                </a:lnTo>
                <a:lnTo>
                  <a:pt x="968828" y="65315"/>
                </a:lnTo>
                <a:lnTo>
                  <a:pt x="1164771" y="141515"/>
                </a:lnTo>
                <a:lnTo>
                  <a:pt x="1273628" y="261257"/>
                </a:lnTo>
                <a:lnTo>
                  <a:pt x="1240971" y="446315"/>
                </a:lnTo>
                <a:lnTo>
                  <a:pt x="1153886" y="555172"/>
                </a:lnTo>
                <a:lnTo>
                  <a:pt x="979714" y="587829"/>
                </a:lnTo>
                <a:lnTo>
                  <a:pt x="772886" y="555172"/>
                </a:lnTo>
                <a:lnTo>
                  <a:pt x="598714" y="555172"/>
                </a:lnTo>
                <a:lnTo>
                  <a:pt x="381000" y="609600"/>
                </a:lnTo>
                <a:lnTo>
                  <a:pt x="174171" y="587829"/>
                </a:lnTo>
                <a:lnTo>
                  <a:pt x="10886" y="435429"/>
                </a:lnTo>
                <a:lnTo>
                  <a:pt x="0" y="381000"/>
                </a:lnTo>
                <a:lnTo>
                  <a:pt x="32657" y="315686"/>
                </a:lnTo>
                <a:lnTo>
                  <a:pt x="141514" y="239486"/>
                </a:lnTo>
                <a:close/>
              </a:path>
            </a:pathLst>
          </a:custGeom>
          <a:solidFill>
            <a:srgbClr val="C8D7EA"/>
          </a:solidFill>
          <a:ln w="38100">
            <a:solidFill>
              <a:schemeClr val="accent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http://www.lhsc.on.ca/_images/Genetics/centraldogma.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6172" b="89769" l="7429" r="15429"/>
                    </a14:imgEffect>
                  </a14:imgLayer>
                </a14:imgProps>
              </a:ext>
              <a:ext uri="{28A0092B-C50C-407E-A947-70E740481C1C}">
                <a14:useLocalDpi xmlns:a14="http://schemas.microsoft.com/office/drawing/2010/main" val="0"/>
              </a:ext>
            </a:extLst>
          </a:blip>
          <a:srcRect l="6613" t="16623" r="83509" b="9475"/>
          <a:stretch/>
        </p:blipFill>
        <p:spPr bwMode="auto">
          <a:xfrm rot="3720830">
            <a:off x="4180474" y="1687830"/>
            <a:ext cx="233151" cy="7550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733800" y="1733490"/>
            <a:ext cx="655949" cy="400110"/>
          </a:xfrm>
          <a:prstGeom prst="rect">
            <a:avLst/>
          </a:prstGeom>
          <a:noFill/>
        </p:spPr>
        <p:txBody>
          <a:bodyPr wrap="none" rtlCol="0">
            <a:spAutoFit/>
          </a:bodyPr>
          <a:lstStyle/>
          <a:p>
            <a:r>
              <a:rPr lang="en-US" sz="2000" dirty="0" smtClean="0"/>
              <a:t>DNA</a:t>
            </a:r>
            <a:endParaRPr lang="en-US" sz="2000" dirty="0"/>
          </a:p>
        </p:txBody>
      </p:sp>
      <p:sp>
        <p:nvSpPr>
          <p:cNvPr id="21" name="TextBox 20"/>
          <p:cNvSpPr txBox="1"/>
          <p:nvPr/>
        </p:nvSpPr>
        <p:spPr>
          <a:xfrm>
            <a:off x="5288416" y="1371600"/>
            <a:ext cx="1134156" cy="400110"/>
          </a:xfrm>
          <a:prstGeom prst="rect">
            <a:avLst/>
          </a:prstGeom>
          <a:noFill/>
        </p:spPr>
        <p:txBody>
          <a:bodyPr wrap="none" rtlCol="0">
            <a:spAutoFit/>
          </a:bodyPr>
          <a:lstStyle/>
          <a:p>
            <a:r>
              <a:rPr lang="en-US" sz="2000" b="1" dirty="0" smtClean="0"/>
              <a:t>Nucleus</a:t>
            </a:r>
            <a:endParaRPr lang="en-US" sz="2000" b="1" dirty="0"/>
          </a:p>
        </p:txBody>
      </p:sp>
      <p:cxnSp>
        <p:nvCxnSpPr>
          <p:cNvPr id="22" name="Straight Connector 21"/>
          <p:cNvCxnSpPr/>
          <p:nvPr/>
        </p:nvCxnSpPr>
        <p:spPr>
          <a:xfrm flipV="1">
            <a:off x="4823774" y="1643004"/>
            <a:ext cx="520138" cy="465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21082" y="2633323"/>
            <a:ext cx="1305550" cy="400110"/>
          </a:xfrm>
          <a:prstGeom prst="rect">
            <a:avLst/>
          </a:prstGeom>
          <a:noFill/>
        </p:spPr>
        <p:txBody>
          <a:bodyPr wrap="none" rtlCol="0">
            <a:spAutoFit/>
          </a:bodyPr>
          <a:lstStyle/>
          <a:p>
            <a:r>
              <a:rPr lang="en-US" sz="2000" b="1" dirty="0" smtClean="0"/>
              <a:t>Cytoplasm</a:t>
            </a:r>
            <a:endParaRPr lang="en-US" sz="2000" b="1" dirty="0"/>
          </a:p>
        </p:txBody>
      </p:sp>
      <p:cxnSp>
        <p:nvCxnSpPr>
          <p:cNvPr id="24" name="Straight Connector 23"/>
          <p:cNvCxnSpPr/>
          <p:nvPr/>
        </p:nvCxnSpPr>
        <p:spPr>
          <a:xfrm flipV="1">
            <a:off x="4657087" y="2920773"/>
            <a:ext cx="829313" cy="221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6" descr="http://discovermagazine.com/2009/oct/03-sea-change-challenging-biology.s-central-dogma/micrornadiag.jpg"/>
          <p:cNvPicPr>
            <a:picLocks noChangeAspect="1" noChangeArrowheads="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24000" b="46286" l="83387" r="98871"/>
                    </a14:imgEffect>
                    <a14:imgEffect>
                      <a14:sharpenSoften amount="37000"/>
                    </a14:imgEffect>
                    <a14:imgEffect>
                      <a14:colorTemperature colorTemp="6375"/>
                    </a14:imgEffect>
                    <a14:imgEffect>
                      <a14:saturation sat="400000"/>
                    </a14:imgEffect>
                    <a14:imgEffect>
                      <a14:brightnessContrast bright="3000" contrast="-41000"/>
                    </a14:imgEffect>
                  </a14:imgLayer>
                </a14:imgProps>
              </a:ext>
              <a:ext uri="{28A0092B-C50C-407E-A947-70E740481C1C}">
                <a14:useLocalDpi xmlns:a14="http://schemas.microsoft.com/office/drawing/2010/main" val="0"/>
              </a:ext>
            </a:extLst>
          </a:blip>
          <a:srcRect l="83161" t="22857" b="52862"/>
          <a:stretch/>
        </p:blipFill>
        <p:spPr bwMode="auto">
          <a:xfrm rot="14397979">
            <a:off x="3847849" y="3151604"/>
            <a:ext cx="539583" cy="43923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191000" y="3505200"/>
            <a:ext cx="944041" cy="400110"/>
          </a:xfrm>
          <a:prstGeom prst="rect">
            <a:avLst/>
          </a:prstGeom>
          <a:noFill/>
        </p:spPr>
        <p:txBody>
          <a:bodyPr wrap="none" rtlCol="0">
            <a:spAutoFit/>
          </a:bodyPr>
          <a:lstStyle/>
          <a:p>
            <a:r>
              <a:rPr lang="en-US" sz="2000" dirty="0" smtClean="0"/>
              <a:t>Protein</a:t>
            </a:r>
            <a:endParaRPr lang="en-US" sz="2000" dirty="0"/>
          </a:p>
        </p:txBody>
      </p:sp>
    </p:spTree>
    <p:extLst>
      <p:ext uri="{BB962C8B-B14F-4D97-AF65-F5344CB8AC3E}">
        <p14:creationId xmlns:p14="http://schemas.microsoft.com/office/powerpoint/2010/main" val="3460091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43"/>
          <p:cNvSpPr/>
          <p:nvPr/>
        </p:nvSpPr>
        <p:spPr>
          <a:xfrm>
            <a:off x="3156617" y="1445843"/>
            <a:ext cx="2111829" cy="4724400"/>
          </a:xfrm>
          <a:custGeom>
            <a:avLst/>
            <a:gdLst>
              <a:gd name="connsiteX0" fmla="*/ 696686 w 2111829"/>
              <a:gd name="connsiteY0" fmla="*/ 4016829 h 4724400"/>
              <a:gd name="connsiteX1" fmla="*/ 729343 w 2111829"/>
              <a:gd name="connsiteY1" fmla="*/ 3875314 h 4724400"/>
              <a:gd name="connsiteX2" fmla="*/ 740229 w 2111829"/>
              <a:gd name="connsiteY2" fmla="*/ 2133600 h 4724400"/>
              <a:gd name="connsiteX3" fmla="*/ 631372 w 2111829"/>
              <a:gd name="connsiteY3" fmla="*/ 1861457 h 4724400"/>
              <a:gd name="connsiteX4" fmla="*/ 413657 w 2111829"/>
              <a:gd name="connsiteY4" fmla="*/ 1643743 h 4724400"/>
              <a:gd name="connsiteX5" fmla="*/ 87086 w 2111829"/>
              <a:gd name="connsiteY5" fmla="*/ 1306286 h 4724400"/>
              <a:gd name="connsiteX6" fmla="*/ 0 w 2111829"/>
              <a:gd name="connsiteY6" fmla="*/ 936172 h 4724400"/>
              <a:gd name="connsiteX7" fmla="*/ 97972 w 2111829"/>
              <a:gd name="connsiteY7" fmla="*/ 576943 h 4724400"/>
              <a:gd name="connsiteX8" fmla="*/ 337457 w 2111829"/>
              <a:gd name="connsiteY8" fmla="*/ 261257 h 4724400"/>
              <a:gd name="connsiteX9" fmla="*/ 609600 w 2111829"/>
              <a:gd name="connsiteY9" fmla="*/ 108857 h 4724400"/>
              <a:gd name="connsiteX10" fmla="*/ 870857 w 2111829"/>
              <a:gd name="connsiteY10" fmla="*/ 10886 h 4724400"/>
              <a:gd name="connsiteX11" fmla="*/ 1143000 w 2111829"/>
              <a:gd name="connsiteY11" fmla="*/ 0 h 4724400"/>
              <a:gd name="connsiteX12" fmla="*/ 1382486 w 2111829"/>
              <a:gd name="connsiteY12" fmla="*/ 43543 h 4724400"/>
              <a:gd name="connsiteX13" fmla="*/ 1578429 w 2111829"/>
              <a:gd name="connsiteY13" fmla="*/ 141514 h 4724400"/>
              <a:gd name="connsiteX14" fmla="*/ 1774372 w 2111829"/>
              <a:gd name="connsiteY14" fmla="*/ 261257 h 4724400"/>
              <a:gd name="connsiteX15" fmla="*/ 1970315 w 2111829"/>
              <a:gd name="connsiteY15" fmla="*/ 446314 h 4724400"/>
              <a:gd name="connsiteX16" fmla="*/ 2057400 w 2111829"/>
              <a:gd name="connsiteY16" fmla="*/ 631372 h 4724400"/>
              <a:gd name="connsiteX17" fmla="*/ 2111829 w 2111829"/>
              <a:gd name="connsiteY17" fmla="*/ 859972 h 4724400"/>
              <a:gd name="connsiteX18" fmla="*/ 2090057 w 2111829"/>
              <a:gd name="connsiteY18" fmla="*/ 1175657 h 4724400"/>
              <a:gd name="connsiteX19" fmla="*/ 1981200 w 2111829"/>
              <a:gd name="connsiteY19" fmla="*/ 1393372 h 4724400"/>
              <a:gd name="connsiteX20" fmla="*/ 1817915 w 2111829"/>
              <a:gd name="connsiteY20" fmla="*/ 1567543 h 4724400"/>
              <a:gd name="connsiteX21" fmla="*/ 1698172 w 2111829"/>
              <a:gd name="connsiteY21" fmla="*/ 1719943 h 4724400"/>
              <a:gd name="connsiteX22" fmla="*/ 1513115 w 2111829"/>
              <a:gd name="connsiteY22" fmla="*/ 1872343 h 4724400"/>
              <a:gd name="connsiteX23" fmla="*/ 1447800 w 2111829"/>
              <a:gd name="connsiteY23" fmla="*/ 2002972 h 4724400"/>
              <a:gd name="connsiteX24" fmla="*/ 1360715 w 2111829"/>
              <a:gd name="connsiteY24" fmla="*/ 2307772 h 4724400"/>
              <a:gd name="connsiteX25" fmla="*/ 1371600 w 2111829"/>
              <a:gd name="connsiteY25" fmla="*/ 2547257 h 4724400"/>
              <a:gd name="connsiteX26" fmla="*/ 1360715 w 2111829"/>
              <a:gd name="connsiteY26" fmla="*/ 3167743 h 4724400"/>
              <a:gd name="connsiteX27" fmla="*/ 1338943 w 2111829"/>
              <a:gd name="connsiteY27" fmla="*/ 3918857 h 4724400"/>
              <a:gd name="connsiteX28" fmla="*/ 1338943 w 2111829"/>
              <a:gd name="connsiteY28" fmla="*/ 4049486 h 4724400"/>
              <a:gd name="connsiteX29" fmla="*/ 1426029 w 2111829"/>
              <a:gd name="connsiteY29" fmla="*/ 4201886 h 4724400"/>
              <a:gd name="connsiteX30" fmla="*/ 1513115 w 2111829"/>
              <a:gd name="connsiteY30" fmla="*/ 4321629 h 4724400"/>
              <a:gd name="connsiteX31" fmla="*/ 1567543 w 2111829"/>
              <a:gd name="connsiteY31" fmla="*/ 4441372 h 4724400"/>
              <a:gd name="connsiteX32" fmla="*/ 1556657 w 2111829"/>
              <a:gd name="connsiteY32" fmla="*/ 4561114 h 4724400"/>
              <a:gd name="connsiteX33" fmla="*/ 1491343 w 2111829"/>
              <a:gd name="connsiteY33" fmla="*/ 4637314 h 4724400"/>
              <a:gd name="connsiteX34" fmla="*/ 1306286 w 2111829"/>
              <a:gd name="connsiteY34" fmla="*/ 4724400 h 4724400"/>
              <a:gd name="connsiteX35" fmla="*/ 1045029 w 2111829"/>
              <a:gd name="connsiteY35" fmla="*/ 4724400 h 4724400"/>
              <a:gd name="connsiteX36" fmla="*/ 751115 w 2111829"/>
              <a:gd name="connsiteY36" fmla="*/ 4713514 h 4724400"/>
              <a:gd name="connsiteX37" fmla="*/ 555172 w 2111829"/>
              <a:gd name="connsiteY37" fmla="*/ 4615543 h 4724400"/>
              <a:gd name="connsiteX38" fmla="*/ 489857 w 2111829"/>
              <a:gd name="connsiteY38" fmla="*/ 4495800 h 4724400"/>
              <a:gd name="connsiteX39" fmla="*/ 555172 w 2111829"/>
              <a:gd name="connsiteY39" fmla="*/ 4321629 h 4724400"/>
              <a:gd name="connsiteX40" fmla="*/ 642257 w 2111829"/>
              <a:gd name="connsiteY40" fmla="*/ 4191000 h 4724400"/>
              <a:gd name="connsiteX41" fmla="*/ 696686 w 2111829"/>
              <a:gd name="connsiteY41" fmla="*/ 4016829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11829" h="4724400">
                <a:moveTo>
                  <a:pt x="696686" y="4016829"/>
                </a:moveTo>
                <a:lnTo>
                  <a:pt x="729343" y="3875314"/>
                </a:lnTo>
                <a:cubicBezTo>
                  <a:pt x="732972" y="3294743"/>
                  <a:pt x="736600" y="2714171"/>
                  <a:pt x="740229" y="2133600"/>
                </a:cubicBezTo>
                <a:lnTo>
                  <a:pt x="631372" y="1861457"/>
                </a:lnTo>
                <a:lnTo>
                  <a:pt x="413657" y="1643743"/>
                </a:lnTo>
                <a:lnTo>
                  <a:pt x="87086" y="1306286"/>
                </a:lnTo>
                <a:lnTo>
                  <a:pt x="0" y="936172"/>
                </a:lnTo>
                <a:lnTo>
                  <a:pt x="97972" y="576943"/>
                </a:lnTo>
                <a:lnTo>
                  <a:pt x="337457" y="261257"/>
                </a:lnTo>
                <a:lnTo>
                  <a:pt x="609600" y="108857"/>
                </a:lnTo>
                <a:lnTo>
                  <a:pt x="870857" y="10886"/>
                </a:lnTo>
                <a:lnTo>
                  <a:pt x="1143000" y="0"/>
                </a:lnTo>
                <a:lnTo>
                  <a:pt x="1382486" y="43543"/>
                </a:lnTo>
                <a:lnTo>
                  <a:pt x="1578429" y="141514"/>
                </a:lnTo>
                <a:lnTo>
                  <a:pt x="1774372" y="261257"/>
                </a:lnTo>
                <a:lnTo>
                  <a:pt x="1970315" y="446314"/>
                </a:lnTo>
                <a:lnTo>
                  <a:pt x="2057400" y="631372"/>
                </a:lnTo>
                <a:lnTo>
                  <a:pt x="2111829" y="859972"/>
                </a:lnTo>
                <a:lnTo>
                  <a:pt x="2090057" y="1175657"/>
                </a:lnTo>
                <a:lnTo>
                  <a:pt x="1981200" y="1393372"/>
                </a:lnTo>
                <a:lnTo>
                  <a:pt x="1817915" y="1567543"/>
                </a:lnTo>
                <a:lnTo>
                  <a:pt x="1698172" y="1719943"/>
                </a:lnTo>
                <a:lnTo>
                  <a:pt x="1513115" y="1872343"/>
                </a:lnTo>
                <a:lnTo>
                  <a:pt x="1447800" y="2002972"/>
                </a:lnTo>
                <a:lnTo>
                  <a:pt x="1360715" y="2307772"/>
                </a:lnTo>
                <a:lnTo>
                  <a:pt x="1371600" y="2547257"/>
                </a:lnTo>
                <a:lnTo>
                  <a:pt x="1360715" y="3167743"/>
                </a:lnTo>
                <a:lnTo>
                  <a:pt x="1338943" y="3918857"/>
                </a:lnTo>
                <a:lnTo>
                  <a:pt x="1338943" y="4049486"/>
                </a:lnTo>
                <a:lnTo>
                  <a:pt x="1426029" y="4201886"/>
                </a:lnTo>
                <a:lnTo>
                  <a:pt x="1513115" y="4321629"/>
                </a:lnTo>
                <a:lnTo>
                  <a:pt x="1567543" y="4441372"/>
                </a:lnTo>
                <a:lnTo>
                  <a:pt x="1556657" y="4561114"/>
                </a:lnTo>
                <a:lnTo>
                  <a:pt x="1491343" y="4637314"/>
                </a:lnTo>
                <a:lnTo>
                  <a:pt x="1306286" y="4724400"/>
                </a:lnTo>
                <a:lnTo>
                  <a:pt x="1045029" y="4724400"/>
                </a:lnTo>
                <a:lnTo>
                  <a:pt x="751115" y="4713514"/>
                </a:lnTo>
                <a:lnTo>
                  <a:pt x="555172" y="4615543"/>
                </a:lnTo>
                <a:lnTo>
                  <a:pt x="489857" y="4495800"/>
                </a:lnTo>
                <a:lnTo>
                  <a:pt x="555172" y="4321629"/>
                </a:lnTo>
                <a:lnTo>
                  <a:pt x="642257" y="4191000"/>
                </a:lnTo>
                <a:lnTo>
                  <a:pt x="696686" y="4016829"/>
                </a:lnTo>
                <a:close/>
              </a:path>
            </a:pathLst>
          </a:cu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429000" y="1653201"/>
            <a:ext cx="1545852" cy="1013799"/>
          </a:xfrm>
          <a:custGeom>
            <a:avLst/>
            <a:gdLst>
              <a:gd name="connsiteX0" fmla="*/ 141514 w 1273628"/>
              <a:gd name="connsiteY0" fmla="*/ 239486 h 609600"/>
              <a:gd name="connsiteX1" fmla="*/ 283028 w 1273628"/>
              <a:gd name="connsiteY1" fmla="*/ 130629 h 609600"/>
              <a:gd name="connsiteX2" fmla="*/ 478971 w 1273628"/>
              <a:gd name="connsiteY2" fmla="*/ 43543 h 609600"/>
              <a:gd name="connsiteX3" fmla="*/ 729343 w 1273628"/>
              <a:gd name="connsiteY3" fmla="*/ 0 h 609600"/>
              <a:gd name="connsiteX4" fmla="*/ 968828 w 1273628"/>
              <a:gd name="connsiteY4" fmla="*/ 65315 h 609600"/>
              <a:gd name="connsiteX5" fmla="*/ 1164771 w 1273628"/>
              <a:gd name="connsiteY5" fmla="*/ 141515 h 609600"/>
              <a:gd name="connsiteX6" fmla="*/ 1273628 w 1273628"/>
              <a:gd name="connsiteY6" fmla="*/ 261257 h 609600"/>
              <a:gd name="connsiteX7" fmla="*/ 1240971 w 1273628"/>
              <a:gd name="connsiteY7" fmla="*/ 446315 h 609600"/>
              <a:gd name="connsiteX8" fmla="*/ 1153886 w 1273628"/>
              <a:gd name="connsiteY8" fmla="*/ 555172 h 609600"/>
              <a:gd name="connsiteX9" fmla="*/ 979714 w 1273628"/>
              <a:gd name="connsiteY9" fmla="*/ 587829 h 609600"/>
              <a:gd name="connsiteX10" fmla="*/ 772886 w 1273628"/>
              <a:gd name="connsiteY10" fmla="*/ 555172 h 609600"/>
              <a:gd name="connsiteX11" fmla="*/ 598714 w 1273628"/>
              <a:gd name="connsiteY11" fmla="*/ 555172 h 609600"/>
              <a:gd name="connsiteX12" fmla="*/ 381000 w 1273628"/>
              <a:gd name="connsiteY12" fmla="*/ 609600 h 609600"/>
              <a:gd name="connsiteX13" fmla="*/ 174171 w 1273628"/>
              <a:gd name="connsiteY13" fmla="*/ 587829 h 609600"/>
              <a:gd name="connsiteX14" fmla="*/ 10886 w 1273628"/>
              <a:gd name="connsiteY14" fmla="*/ 435429 h 609600"/>
              <a:gd name="connsiteX15" fmla="*/ 0 w 1273628"/>
              <a:gd name="connsiteY15" fmla="*/ 381000 h 609600"/>
              <a:gd name="connsiteX16" fmla="*/ 32657 w 1273628"/>
              <a:gd name="connsiteY16" fmla="*/ 315686 h 609600"/>
              <a:gd name="connsiteX17" fmla="*/ 141514 w 1273628"/>
              <a:gd name="connsiteY17" fmla="*/ 239486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3628" h="609600">
                <a:moveTo>
                  <a:pt x="141514" y="239486"/>
                </a:moveTo>
                <a:lnTo>
                  <a:pt x="283028" y="130629"/>
                </a:lnTo>
                <a:lnTo>
                  <a:pt x="478971" y="43543"/>
                </a:lnTo>
                <a:lnTo>
                  <a:pt x="729343" y="0"/>
                </a:lnTo>
                <a:lnTo>
                  <a:pt x="968828" y="65315"/>
                </a:lnTo>
                <a:lnTo>
                  <a:pt x="1164771" y="141515"/>
                </a:lnTo>
                <a:lnTo>
                  <a:pt x="1273628" y="261257"/>
                </a:lnTo>
                <a:lnTo>
                  <a:pt x="1240971" y="446315"/>
                </a:lnTo>
                <a:lnTo>
                  <a:pt x="1153886" y="555172"/>
                </a:lnTo>
                <a:lnTo>
                  <a:pt x="979714" y="587829"/>
                </a:lnTo>
                <a:lnTo>
                  <a:pt x="772886" y="555172"/>
                </a:lnTo>
                <a:lnTo>
                  <a:pt x="598714" y="555172"/>
                </a:lnTo>
                <a:lnTo>
                  <a:pt x="381000" y="609600"/>
                </a:lnTo>
                <a:lnTo>
                  <a:pt x="174171" y="587829"/>
                </a:lnTo>
                <a:lnTo>
                  <a:pt x="10886" y="435429"/>
                </a:lnTo>
                <a:lnTo>
                  <a:pt x="0" y="381000"/>
                </a:lnTo>
                <a:lnTo>
                  <a:pt x="32657" y="315686"/>
                </a:lnTo>
                <a:lnTo>
                  <a:pt x="141514" y="239486"/>
                </a:lnTo>
                <a:close/>
              </a:path>
            </a:pathLst>
          </a:custGeom>
          <a:solidFill>
            <a:srgbClr val="C8D7EA"/>
          </a:solidFill>
          <a:ln w="38100">
            <a:solidFill>
              <a:schemeClr val="accent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descr="http://www.lhsc.on.ca/_images/Genetics/centraldogma.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6172" b="89769" l="7429" r="15429"/>
                    </a14:imgEffect>
                  </a14:imgLayer>
                </a14:imgProps>
              </a:ext>
              <a:ext uri="{28A0092B-C50C-407E-A947-70E740481C1C}">
                <a14:useLocalDpi xmlns:a14="http://schemas.microsoft.com/office/drawing/2010/main" val="0"/>
              </a:ext>
            </a:extLst>
          </a:blip>
          <a:srcRect l="6613" t="16623" r="83509" b="9475"/>
          <a:stretch/>
        </p:blipFill>
        <p:spPr bwMode="auto">
          <a:xfrm rot="3720830">
            <a:off x="4180474" y="1687830"/>
            <a:ext cx="233151" cy="75506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3733800" y="1733490"/>
            <a:ext cx="655949" cy="400110"/>
          </a:xfrm>
          <a:prstGeom prst="rect">
            <a:avLst/>
          </a:prstGeom>
          <a:noFill/>
        </p:spPr>
        <p:txBody>
          <a:bodyPr wrap="none" rtlCol="0">
            <a:spAutoFit/>
          </a:bodyPr>
          <a:lstStyle/>
          <a:p>
            <a:r>
              <a:rPr lang="en-US" sz="2000" dirty="0" smtClean="0"/>
              <a:t>DNA</a:t>
            </a:r>
            <a:endParaRPr lang="en-US" sz="2000" dirty="0"/>
          </a:p>
        </p:txBody>
      </p:sp>
      <p:sp>
        <p:nvSpPr>
          <p:cNvPr id="48" name="TextBox 47"/>
          <p:cNvSpPr txBox="1"/>
          <p:nvPr/>
        </p:nvSpPr>
        <p:spPr>
          <a:xfrm>
            <a:off x="5288416" y="1371600"/>
            <a:ext cx="1134156" cy="400110"/>
          </a:xfrm>
          <a:prstGeom prst="rect">
            <a:avLst/>
          </a:prstGeom>
          <a:noFill/>
        </p:spPr>
        <p:txBody>
          <a:bodyPr wrap="none" rtlCol="0">
            <a:spAutoFit/>
          </a:bodyPr>
          <a:lstStyle/>
          <a:p>
            <a:r>
              <a:rPr lang="en-US" sz="2000" b="1" dirty="0" smtClean="0"/>
              <a:t>Nucleus</a:t>
            </a:r>
            <a:endParaRPr lang="en-US" sz="2000" b="1" dirty="0"/>
          </a:p>
        </p:txBody>
      </p:sp>
      <p:cxnSp>
        <p:nvCxnSpPr>
          <p:cNvPr id="49" name="Straight Connector 48"/>
          <p:cNvCxnSpPr/>
          <p:nvPr/>
        </p:nvCxnSpPr>
        <p:spPr>
          <a:xfrm flipV="1">
            <a:off x="4823774" y="1643004"/>
            <a:ext cx="520138" cy="465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21082" y="2633323"/>
            <a:ext cx="1305550" cy="400110"/>
          </a:xfrm>
          <a:prstGeom prst="rect">
            <a:avLst/>
          </a:prstGeom>
          <a:noFill/>
        </p:spPr>
        <p:txBody>
          <a:bodyPr wrap="none" rtlCol="0">
            <a:spAutoFit/>
          </a:bodyPr>
          <a:lstStyle/>
          <a:p>
            <a:r>
              <a:rPr lang="en-US" sz="2000" b="1" dirty="0" smtClean="0"/>
              <a:t>Cytoplasm</a:t>
            </a:r>
            <a:endParaRPr lang="en-US" sz="2000" b="1" dirty="0"/>
          </a:p>
        </p:txBody>
      </p:sp>
      <p:cxnSp>
        <p:nvCxnSpPr>
          <p:cNvPr id="12" name="Straight Connector 11"/>
          <p:cNvCxnSpPr/>
          <p:nvPr/>
        </p:nvCxnSpPr>
        <p:spPr>
          <a:xfrm flipV="1">
            <a:off x="4657087" y="2920773"/>
            <a:ext cx="829313" cy="221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6" descr="http://discovermagazine.com/2009/oct/03-sea-change-challenging-biology.s-central-dogma/micrornadiag.jpg"/>
          <p:cNvPicPr>
            <a:picLocks noChangeAspect="1" noChangeArrowheads="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24000" b="46286" l="83387" r="98871"/>
                    </a14:imgEffect>
                    <a14:imgEffect>
                      <a14:sharpenSoften amount="37000"/>
                    </a14:imgEffect>
                    <a14:imgEffect>
                      <a14:colorTemperature colorTemp="6375"/>
                    </a14:imgEffect>
                    <a14:imgEffect>
                      <a14:saturation sat="400000"/>
                    </a14:imgEffect>
                    <a14:imgEffect>
                      <a14:brightnessContrast bright="3000" contrast="-41000"/>
                    </a14:imgEffect>
                  </a14:imgLayer>
                </a14:imgProps>
              </a:ext>
              <a:ext uri="{28A0092B-C50C-407E-A947-70E740481C1C}">
                <a14:useLocalDpi xmlns:a14="http://schemas.microsoft.com/office/drawing/2010/main" val="0"/>
              </a:ext>
            </a:extLst>
          </a:blip>
          <a:srcRect l="83161" t="22857" b="52862"/>
          <a:stretch/>
        </p:blipFill>
        <p:spPr bwMode="auto">
          <a:xfrm rot="14397979">
            <a:off x="3847849" y="3151604"/>
            <a:ext cx="539583" cy="4392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030811" y="3514655"/>
            <a:ext cx="944041" cy="400110"/>
          </a:xfrm>
          <a:prstGeom prst="rect">
            <a:avLst/>
          </a:prstGeom>
          <a:noFill/>
        </p:spPr>
        <p:txBody>
          <a:bodyPr wrap="none" rtlCol="0">
            <a:spAutoFit/>
          </a:bodyPr>
          <a:lstStyle/>
          <a:p>
            <a:r>
              <a:rPr lang="en-US" sz="2000" dirty="0" smtClean="0"/>
              <a:t>Protein</a:t>
            </a:r>
            <a:endParaRPr lang="en-US" sz="2000" dirty="0"/>
          </a:p>
        </p:txBody>
      </p:sp>
      <p:sp>
        <p:nvSpPr>
          <p:cNvPr id="16" name="Title 3"/>
          <p:cNvSpPr>
            <a:spLocks noGrp="1"/>
          </p:cNvSpPr>
          <p:nvPr>
            <p:ph type="title"/>
          </p:nvPr>
        </p:nvSpPr>
        <p:spPr/>
        <p:txBody>
          <a:bodyPr>
            <a:normAutofit fontScale="90000"/>
          </a:bodyPr>
          <a:lstStyle/>
          <a:p>
            <a:r>
              <a:rPr lang="en-US" dirty="0" smtClean="0"/>
              <a:t>RNA transports the code to the cytoplasm</a:t>
            </a:r>
            <a:endParaRPr lang="en-US" dirty="0"/>
          </a:p>
        </p:txBody>
      </p:sp>
      <p:pic>
        <p:nvPicPr>
          <p:cNvPr id="17" name="Picture 2" descr="http://www.lhsc.on.ca/_images/Genetics/centraldogma.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5512" b="88779" l="40571" r="48286"/>
                    </a14:imgEffect>
                  </a14:imgLayer>
                </a14:imgProps>
              </a:ext>
              <a:ext uri="{28A0092B-C50C-407E-A947-70E740481C1C}">
                <a14:useLocalDpi xmlns:a14="http://schemas.microsoft.com/office/drawing/2010/main" val="0"/>
              </a:ext>
            </a:extLst>
          </a:blip>
          <a:srcRect l="39766" t="16163" r="50697" b="9083"/>
          <a:stretch/>
        </p:blipFill>
        <p:spPr bwMode="auto">
          <a:xfrm rot="3961760">
            <a:off x="4299550" y="2004489"/>
            <a:ext cx="189186" cy="6418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297051" y="2266890"/>
            <a:ext cx="655949" cy="400110"/>
          </a:xfrm>
          <a:prstGeom prst="rect">
            <a:avLst/>
          </a:prstGeom>
          <a:noFill/>
        </p:spPr>
        <p:txBody>
          <a:bodyPr wrap="none" rtlCol="0">
            <a:spAutoFit/>
          </a:bodyPr>
          <a:lstStyle/>
          <a:p>
            <a:r>
              <a:rPr lang="en-US" sz="2000" dirty="0" smtClean="0"/>
              <a:t>RNA</a:t>
            </a:r>
            <a:endParaRPr lang="en-US" sz="2000" dirty="0"/>
          </a:p>
        </p:txBody>
      </p:sp>
      <p:sp>
        <p:nvSpPr>
          <p:cNvPr id="20" name="Arc 19"/>
          <p:cNvSpPr/>
          <p:nvPr/>
        </p:nvSpPr>
        <p:spPr>
          <a:xfrm flipH="1">
            <a:off x="3835518" y="2455434"/>
            <a:ext cx="560881" cy="879867"/>
          </a:xfrm>
          <a:prstGeom prst="arc">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2" descr="http://www.lhsc.on.ca/_images/Genetics/centraldogma.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5512" b="88779" l="40571" r="48286"/>
                    </a14:imgEffect>
                  </a14:imgLayer>
                </a14:imgProps>
              </a:ext>
              <a:ext uri="{28A0092B-C50C-407E-A947-70E740481C1C}">
                <a14:useLocalDpi xmlns:a14="http://schemas.microsoft.com/office/drawing/2010/main" val="0"/>
              </a:ext>
            </a:extLst>
          </a:blip>
          <a:srcRect l="39766" t="16163" r="50697" b="9083"/>
          <a:stretch/>
        </p:blipFill>
        <p:spPr bwMode="auto">
          <a:xfrm rot="5700000">
            <a:off x="3740925" y="2634643"/>
            <a:ext cx="189186" cy="64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988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hsc.on.ca/_images/Genetics/centraldogma.jpg"/>
          <p:cNvPicPr>
            <a:picLocks noChangeAspect="1" noChangeArrowheads="1"/>
          </p:cNvPicPr>
          <p:nvPr/>
        </p:nvPicPr>
        <p:blipFill rotWithShape="1">
          <a:blip r:embed="rId2">
            <a:extLst>
              <a:ext uri="{28A0092B-C50C-407E-A947-70E740481C1C}">
                <a14:useLocalDpi xmlns:a14="http://schemas.microsoft.com/office/drawing/2010/main" val="0"/>
              </a:ext>
            </a:extLst>
          </a:blip>
          <a:srcRect l="6613" t="16623" r="83509" b="9475"/>
          <a:stretch/>
        </p:blipFill>
        <p:spPr bwMode="auto">
          <a:xfrm>
            <a:off x="1900450" y="2866869"/>
            <a:ext cx="869430" cy="28156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lhsc.on.ca/_images/Genetics/centraldogma.jpg"/>
          <p:cNvPicPr>
            <a:picLocks noChangeAspect="1" noChangeArrowheads="1"/>
          </p:cNvPicPr>
          <p:nvPr/>
        </p:nvPicPr>
        <p:blipFill rotWithShape="1">
          <a:blip r:embed="rId2">
            <a:extLst>
              <a:ext uri="{28A0092B-C50C-407E-A947-70E740481C1C}">
                <a14:useLocalDpi xmlns:a14="http://schemas.microsoft.com/office/drawing/2010/main" val="0"/>
              </a:ext>
            </a:extLst>
          </a:blip>
          <a:srcRect l="39766" t="16163" r="50697" b="9083"/>
          <a:stretch/>
        </p:blipFill>
        <p:spPr bwMode="auto">
          <a:xfrm>
            <a:off x="4415050" y="2866869"/>
            <a:ext cx="839449" cy="28481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iscovermagazine.com/2009/oct/03-sea-change-challenging-biology.s-central-dogma/micrornadiag.jpg"/>
          <p:cNvPicPr>
            <a:picLocks noChangeAspect="1" noChangeArrowheads="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37000"/>
                    </a14:imgEffect>
                    <a14:imgEffect>
                      <a14:colorTemperature colorTemp="6375"/>
                    </a14:imgEffect>
                    <a14:imgEffect>
                      <a14:saturation sat="400000"/>
                    </a14:imgEffect>
                    <a14:imgEffect>
                      <a14:brightnessContrast bright="3000" contrast="-41000"/>
                    </a14:imgEffect>
                  </a14:imgLayer>
                </a14:imgProps>
              </a:ext>
              <a:ext uri="{28A0092B-C50C-407E-A947-70E740481C1C}">
                <a14:useLocalDpi xmlns:a14="http://schemas.microsoft.com/office/drawing/2010/main" val="0"/>
              </a:ext>
            </a:extLst>
          </a:blip>
          <a:srcRect l="83161" t="22857" b="52862"/>
          <a:stretch/>
        </p:blipFill>
        <p:spPr bwMode="auto">
          <a:xfrm rot="16200000">
            <a:off x="6347932" y="3347401"/>
            <a:ext cx="2158586" cy="17571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15736" y="2333469"/>
            <a:ext cx="792205" cy="477054"/>
          </a:xfrm>
          <a:prstGeom prst="rect">
            <a:avLst/>
          </a:prstGeom>
          <a:noFill/>
        </p:spPr>
        <p:txBody>
          <a:bodyPr wrap="none" rtlCol="0">
            <a:spAutoFit/>
          </a:bodyPr>
          <a:lstStyle/>
          <a:p>
            <a:pPr algn="ctr"/>
            <a:r>
              <a:rPr lang="en-US" sz="2500" b="1" dirty="0" smtClean="0"/>
              <a:t>DNA</a:t>
            </a:r>
            <a:endParaRPr lang="en-US" sz="2500" b="1" dirty="0"/>
          </a:p>
        </p:txBody>
      </p:sp>
      <p:sp>
        <p:nvSpPr>
          <p:cNvPr id="14" name="TextBox 13"/>
          <p:cNvSpPr txBox="1"/>
          <p:nvPr/>
        </p:nvSpPr>
        <p:spPr>
          <a:xfrm>
            <a:off x="4341763" y="2333469"/>
            <a:ext cx="771366" cy="477054"/>
          </a:xfrm>
          <a:prstGeom prst="rect">
            <a:avLst/>
          </a:prstGeom>
          <a:noFill/>
        </p:spPr>
        <p:txBody>
          <a:bodyPr wrap="none" rtlCol="0">
            <a:spAutoFit/>
          </a:bodyPr>
          <a:lstStyle/>
          <a:p>
            <a:pPr algn="ctr"/>
            <a:r>
              <a:rPr lang="en-US" sz="2500" b="1" dirty="0" smtClean="0"/>
              <a:t>RNA</a:t>
            </a:r>
            <a:endParaRPr lang="en-US" sz="2500" b="1" dirty="0"/>
          </a:p>
        </p:txBody>
      </p:sp>
      <p:sp>
        <p:nvSpPr>
          <p:cNvPr id="15" name="TextBox 14"/>
          <p:cNvSpPr txBox="1"/>
          <p:nvPr/>
        </p:nvSpPr>
        <p:spPr>
          <a:xfrm>
            <a:off x="6849085" y="2333469"/>
            <a:ext cx="1156279" cy="477054"/>
          </a:xfrm>
          <a:prstGeom prst="rect">
            <a:avLst/>
          </a:prstGeom>
          <a:noFill/>
        </p:spPr>
        <p:txBody>
          <a:bodyPr wrap="none" rtlCol="0">
            <a:spAutoFit/>
          </a:bodyPr>
          <a:lstStyle/>
          <a:p>
            <a:pPr algn="ctr"/>
            <a:r>
              <a:rPr lang="en-US" sz="2500" b="1" dirty="0" smtClean="0"/>
              <a:t>Protein</a:t>
            </a:r>
            <a:endParaRPr lang="en-US" sz="2500" b="1" dirty="0"/>
          </a:p>
        </p:txBody>
      </p:sp>
      <p:sp>
        <p:nvSpPr>
          <p:cNvPr id="9" name="Curved Right Arrow 8"/>
          <p:cNvSpPr/>
          <p:nvPr/>
        </p:nvSpPr>
        <p:spPr>
          <a:xfrm>
            <a:off x="984610" y="3600139"/>
            <a:ext cx="457200" cy="690795"/>
          </a:xfrm>
          <a:prstGeom prst="curved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525971" y="4390869"/>
            <a:ext cx="1374479" cy="400110"/>
          </a:xfrm>
          <a:prstGeom prst="rect">
            <a:avLst/>
          </a:prstGeom>
          <a:noFill/>
        </p:spPr>
        <p:txBody>
          <a:bodyPr wrap="none" rtlCol="0">
            <a:spAutoFit/>
          </a:bodyPr>
          <a:lstStyle/>
          <a:p>
            <a:pPr algn="ctr"/>
            <a:r>
              <a:rPr lang="en-US" sz="2000" b="1" dirty="0" smtClean="0">
                <a:solidFill>
                  <a:srgbClr val="002060"/>
                </a:solidFill>
              </a:rPr>
              <a:t>Replication</a:t>
            </a:r>
            <a:endParaRPr lang="en-US" sz="2000" b="1" dirty="0">
              <a:solidFill>
                <a:srgbClr val="002060"/>
              </a:solidFill>
            </a:endParaRPr>
          </a:p>
        </p:txBody>
      </p:sp>
      <p:sp>
        <p:nvSpPr>
          <p:cNvPr id="10" name="Right Arrow 9"/>
          <p:cNvSpPr/>
          <p:nvPr/>
        </p:nvSpPr>
        <p:spPr>
          <a:xfrm>
            <a:off x="3043450" y="4074201"/>
            <a:ext cx="1066800" cy="21673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9" name="Right Arrow 18"/>
          <p:cNvSpPr/>
          <p:nvPr/>
        </p:nvSpPr>
        <p:spPr>
          <a:xfrm>
            <a:off x="5405650" y="4086069"/>
            <a:ext cx="1066800" cy="21673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787665" y="4393529"/>
            <a:ext cx="1575496" cy="400110"/>
          </a:xfrm>
          <a:prstGeom prst="rect">
            <a:avLst/>
          </a:prstGeom>
          <a:noFill/>
        </p:spPr>
        <p:txBody>
          <a:bodyPr wrap="none" rtlCol="0">
            <a:spAutoFit/>
          </a:bodyPr>
          <a:lstStyle/>
          <a:p>
            <a:pPr algn="ctr"/>
            <a:r>
              <a:rPr lang="en-US" sz="2000" b="1" dirty="0" smtClean="0">
                <a:solidFill>
                  <a:srgbClr val="00B050"/>
                </a:solidFill>
              </a:rPr>
              <a:t>Transcription</a:t>
            </a:r>
            <a:endParaRPr lang="en-US" sz="2000" b="1" dirty="0">
              <a:solidFill>
                <a:srgbClr val="00B050"/>
              </a:solidFill>
            </a:endParaRPr>
          </a:p>
        </p:txBody>
      </p:sp>
      <p:sp>
        <p:nvSpPr>
          <p:cNvPr id="21" name="TextBox 20"/>
          <p:cNvSpPr txBox="1"/>
          <p:nvPr/>
        </p:nvSpPr>
        <p:spPr>
          <a:xfrm>
            <a:off x="5231225" y="4390869"/>
            <a:ext cx="1364156" cy="400110"/>
          </a:xfrm>
          <a:prstGeom prst="rect">
            <a:avLst/>
          </a:prstGeom>
          <a:noFill/>
        </p:spPr>
        <p:txBody>
          <a:bodyPr wrap="none" rtlCol="0">
            <a:spAutoFit/>
          </a:bodyPr>
          <a:lstStyle/>
          <a:p>
            <a:pPr algn="ctr"/>
            <a:r>
              <a:rPr lang="en-US" sz="2000" b="1" dirty="0" smtClean="0">
                <a:solidFill>
                  <a:srgbClr val="C00000"/>
                </a:solidFill>
              </a:rPr>
              <a:t>Translation</a:t>
            </a:r>
            <a:endParaRPr lang="en-US" sz="2000" b="1" dirty="0">
              <a:solidFill>
                <a:srgbClr val="C00000"/>
              </a:solidFill>
            </a:endParaRPr>
          </a:p>
        </p:txBody>
      </p:sp>
      <p:sp>
        <p:nvSpPr>
          <p:cNvPr id="23" name="Title 3"/>
          <p:cNvSpPr>
            <a:spLocks noGrp="1"/>
          </p:cNvSpPr>
          <p:nvPr>
            <p:ph type="title"/>
          </p:nvPr>
        </p:nvSpPr>
        <p:spPr/>
        <p:txBody>
          <a:bodyPr>
            <a:normAutofit/>
          </a:bodyPr>
          <a:lstStyle/>
          <a:p>
            <a:r>
              <a:rPr lang="en-US" dirty="0" smtClean="0"/>
              <a:t>The Central Dogma</a:t>
            </a:r>
            <a:endParaRPr lang="en-US" dirty="0"/>
          </a:p>
        </p:txBody>
      </p:sp>
      <p:sp>
        <p:nvSpPr>
          <p:cNvPr id="24" name="Content Placeholder 1"/>
          <p:cNvSpPr txBox="1">
            <a:spLocks/>
          </p:cNvSpPr>
          <p:nvPr/>
        </p:nvSpPr>
        <p:spPr>
          <a:xfrm>
            <a:off x="457200" y="1600201"/>
            <a:ext cx="8229600"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Describes how proteins are synthesized.</a:t>
            </a:r>
            <a:endParaRPr lang="en-US" sz="3000" dirty="0"/>
          </a:p>
        </p:txBody>
      </p:sp>
    </p:spTree>
    <p:extLst>
      <p:ext uri="{BB962C8B-B14F-4D97-AF65-F5344CB8AC3E}">
        <p14:creationId xmlns:p14="http://schemas.microsoft.com/office/powerpoint/2010/main" val="257073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9" grpId="0" animBg="1"/>
      <p:bldP spid="17" grpId="0"/>
      <p:bldP spid="10" grpId="0" animBg="1"/>
      <p:bldP spid="19" grpId="0" animBg="1"/>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rot="19269762">
            <a:off x="678840" y="-2502164"/>
            <a:ext cx="2111829" cy="4724400"/>
          </a:xfrm>
          <a:custGeom>
            <a:avLst/>
            <a:gdLst>
              <a:gd name="connsiteX0" fmla="*/ 696686 w 2111829"/>
              <a:gd name="connsiteY0" fmla="*/ 4016829 h 4724400"/>
              <a:gd name="connsiteX1" fmla="*/ 729343 w 2111829"/>
              <a:gd name="connsiteY1" fmla="*/ 3875314 h 4724400"/>
              <a:gd name="connsiteX2" fmla="*/ 740229 w 2111829"/>
              <a:gd name="connsiteY2" fmla="*/ 2133600 h 4724400"/>
              <a:gd name="connsiteX3" fmla="*/ 631372 w 2111829"/>
              <a:gd name="connsiteY3" fmla="*/ 1861457 h 4724400"/>
              <a:gd name="connsiteX4" fmla="*/ 413657 w 2111829"/>
              <a:gd name="connsiteY4" fmla="*/ 1643743 h 4724400"/>
              <a:gd name="connsiteX5" fmla="*/ 87086 w 2111829"/>
              <a:gd name="connsiteY5" fmla="*/ 1306286 h 4724400"/>
              <a:gd name="connsiteX6" fmla="*/ 0 w 2111829"/>
              <a:gd name="connsiteY6" fmla="*/ 936172 h 4724400"/>
              <a:gd name="connsiteX7" fmla="*/ 97972 w 2111829"/>
              <a:gd name="connsiteY7" fmla="*/ 576943 h 4724400"/>
              <a:gd name="connsiteX8" fmla="*/ 337457 w 2111829"/>
              <a:gd name="connsiteY8" fmla="*/ 261257 h 4724400"/>
              <a:gd name="connsiteX9" fmla="*/ 609600 w 2111829"/>
              <a:gd name="connsiteY9" fmla="*/ 108857 h 4724400"/>
              <a:gd name="connsiteX10" fmla="*/ 870857 w 2111829"/>
              <a:gd name="connsiteY10" fmla="*/ 10886 h 4724400"/>
              <a:gd name="connsiteX11" fmla="*/ 1143000 w 2111829"/>
              <a:gd name="connsiteY11" fmla="*/ 0 h 4724400"/>
              <a:gd name="connsiteX12" fmla="*/ 1382486 w 2111829"/>
              <a:gd name="connsiteY12" fmla="*/ 43543 h 4724400"/>
              <a:gd name="connsiteX13" fmla="*/ 1578429 w 2111829"/>
              <a:gd name="connsiteY13" fmla="*/ 141514 h 4724400"/>
              <a:gd name="connsiteX14" fmla="*/ 1774372 w 2111829"/>
              <a:gd name="connsiteY14" fmla="*/ 261257 h 4724400"/>
              <a:gd name="connsiteX15" fmla="*/ 1970315 w 2111829"/>
              <a:gd name="connsiteY15" fmla="*/ 446314 h 4724400"/>
              <a:gd name="connsiteX16" fmla="*/ 2057400 w 2111829"/>
              <a:gd name="connsiteY16" fmla="*/ 631372 h 4724400"/>
              <a:gd name="connsiteX17" fmla="*/ 2111829 w 2111829"/>
              <a:gd name="connsiteY17" fmla="*/ 859972 h 4724400"/>
              <a:gd name="connsiteX18" fmla="*/ 2090057 w 2111829"/>
              <a:gd name="connsiteY18" fmla="*/ 1175657 h 4724400"/>
              <a:gd name="connsiteX19" fmla="*/ 1981200 w 2111829"/>
              <a:gd name="connsiteY19" fmla="*/ 1393372 h 4724400"/>
              <a:gd name="connsiteX20" fmla="*/ 1817915 w 2111829"/>
              <a:gd name="connsiteY20" fmla="*/ 1567543 h 4724400"/>
              <a:gd name="connsiteX21" fmla="*/ 1698172 w 2111829"/>
              <a:gd name="connsiteY21" fmla="*/ 1719943 h 4724400"/>
              <a:gd name="connsiteX22" fmla="*/ 1513115 w 2111829"/>
              <a:gd name="connsiteY22" fmla="*/ 1872343 h 4724400"/>
              <a:gd name="connsiteX23" fmla="*/ 1447800 w 2111829"/>
              <a:gd name="connsiteY23" fmla="*/ 2002972 h 4724400"/>
              <a:gd name="connsiteX24" fmla="*/ 1360715 w 2111829"/>
              <a:gd name="connsiteY24" fmla="*/ 2307772 h 4724400"/>
              <a:gd name="connsiteX25" fmla="*/ 1371600 w 2111829"/>
              <a:gd name="connsiteY25" fmla="*/ 2547257 h 4724400"/>
              <a:gd name="connsiteX26" fmla="*/ 1360715 w 2111829"/>
              <a:gd name="connsiteY26" fmla="*/ 3167743 h 4724400"/>
              <a:gd name="connsiteX27" fmla="*/ 1338943 w 2111829"/>
              <a:gd name="connsiteY27" fmla="*/ 3918857 h 4724400"/>
              <a:gd name="connsiteX28" fmla="*/ 1338943 w 2111829"/>
              <a:gd name="connsiteY28" fmla="*/ 4049486 h 4724400"/>
              <a:gd name="connsiteX29" fmla="*/ 1426029 w 2111829"/>
              <a:gd name="connsiteY29" fmla="*/ 4201886 h 4724400"/>
              <a:gd name="connsiteX30" fmla="*/ 1513115 w 2111829"/>
              <a:gd name="connsiteY30" fmla="*/ 4321629 h 4724400"/>
              <a:gd name="connsiteX31" fmla="*/ 1567543 w 2111829"/>
              <a:gd name="connsiteY31" fmla="*/ 4441372 h 4724400"/>
              <a:gd name="connsiteX32" fmla="*/ 1556657 w 2111829"/>
              <a:gd name="connsiteY32" fmla="*/ 4561114 h 4724400"/>
              <a:gd name="connsiteX33" fmla="*/ 1491343 w 2111829"/>
              <a:gd name="connsiteY33" fmla="*/ 4637314 h 4724400"/>
              <a:gd name="connsiteX34" fmla="*/ 1306286 w 2111829"/>
              <a:gd name="connsiteY34" fmla="*/ 4724400 h 4724400"/>
              <a:gd name="connsiteX35" fmla="*/ 1045029 w 2111829"/>
              <a:gd name="connsiteY35" fmla="*/ 4724400 h 4724400"/>
              <a:gd name="connsiteX36" fmla="*/ 751115 w 2111829"/>
              <a:gd name="connsiteY36" fmla="*/ 4713514 h 4724400"/>
              <a:gd name="connsiteX37" fmla="*/ 555172 w 2111829"/>
              <a:gd name="connsiteY37" fmla="*/ 4615543 h 4724400"/>
              <a:gd name="connsiteX38" fmla="*/ 489857 w 2111829"/>
              <a:gd name="connsiteY38" fmla="*/ 4495800 h 4724400"/>
              <a:gd name="connsiteX39" fmla="*/ 555172 w 2111829"/>
              <a:gd name="connsiteY39" fmla="*/ 4321629 h 4724400"/>
              <a:gd name="connsiteX40" fmla="*/ 642257 w 2111829"/>
              <a:gd name="connsiteY40" fmla="*/ 4191000 h 4724400"/>
              <a:gd name="connsiteX41" fmla="*/ 696686 w 2111829"/>
              <a:gd name="connsiteY41" fmla="*/ 4016829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11829" h="4724400">
                <a:moveTo>
                  <a:pt x="696686" y="4016829"/>
                </a:moveTo>
                <a:lnTo>
                  <a:pt x="729343" y="3875314"/>
                </a:lnTo>
                <a:cubicBezTo>
                  <a:pt x="732972" y="3294743"/>
                  <a:pt x="736600" y="2714171"/>
                  <a:pt x="740229" y="2133600"/>
                </a:cubicBezTo>
                <a:lnTo>
                  <a:pt x="631372" y="1861457"/>
                </a:lnTo>
                <a:lnTo>
                  <a:pt x="413657" y="1643743"/>
                </a:lnTo>
                <a:lnTo>
                  <a:pt x="87086" y="1306286"/>
                </a:lnTo>
                <a:lnTo>
                  <a:pt x="0" y="936172"/>
                </a:lnTo>
                <a:lnTo>
                  <a:pt x="97972" y="576943"/>
                </a:lnTo>
                <a:lnTo>
                  <a:pt x="337457" y="261257"/>
                </a:lnTo>
                <a:lnTo>
                  <a:pt x="609600" y="108857"/>
                </a:lnTo>
                <a:lnTo>
                  <a:pt x="870857" y="10886"/>
                </a:lnTo>
                <a:lnTo>
                  <a:pt x="1143000" y="0"/>
                </a:lnTo>
                <a:lnTo>
                  <a:pt x="1382486" y="43543"/>
                </a:lnTo>
                <a:lnTo>
                  <a:pt x="1578429" y="141514"/>
                </a:lnTo>
                <a:lnTo>
                  <a:pt x="1774372" y="261257"/>
                </a:lnTo>
                <a:lnTo>
                  <a:pt x="1970315" y="446314"/>
                </a:lnTo>
                <a:lnTo>
                  <a:pt x="2057400" y="631372"/>
                </a:lnTo>
                <a:lnTo>
                  <a:pt x="2111829" y="859972"/>
                </a:lnTo>
                <a:lnTo>
                  <a:pt x="2090057" y="1175657"/>
                </a:lnTo>
                <a:lnTo>
                  <a:pt x="1981200" y="1393372"/>
                </a:lnTo>
                <a:lnTo>
                  <a:pt x="1817915" y="1567543"/>
                </a:lnTo>
                <a:lnTo>
                  <a:pt x="1698172" y="1719943"/>
                </a:lnTo>
                <a:lnTo>
                  <a:pt x="1513115" y="1872343"/>
                </a:lnTo>
                <a:lnTo>
                  <a:pt x="1447800" y="2002972"/>
                </a:lnTo>
                <a:lnTo>
                  <a:pt x="1360715" y="2307772"/>
                </a:lnTo>
                <a:lnTo>
                  <a:pt x="1371600" y="2547257"/>
                </a:lnTo>
                <a:lnTo>
                  <a:pt x="1360715" y="3167743"/>
                </a:lnTo>
                <a:lnTo>
                  <a:pt x="1338943" y="3918857"/>
                </a:lnTo>
                <a:lnTo>
                  <a:pt x="1338943" y="4049486"/>
                </a:lnTo>
                <a:lnTo>
                  <a:pt x="1426029" y="4201886"/>
                </a:lnTo>
                <a:lnTo>
                  <a:pt x="1513115" y="4321629"/>
                </a:lnTo>
                <a:lnTo>
                  <a:pt x="1567543" y="4441372"/>
                </a:lnTo>
                <a:lnTo>
                  <a:pt x="1556657" y="4561114"/>
                </a:lnTo>
                <a:lnTo>
                  <a:pt x="1491343" y="4637314"/>
                </a:lnTo>
                <a:lnTo>
                  <a:pt x="1306286" y="4724400"/>
                </a:lnTo>
                <a:lnTo>
                  <a:pt x="1045029" y="4724400"/>
                </a:lnTo>
                <a:lnTo>
                  <a:pt x="751115" y="4713514"/>
                </a:lnTo>
                <a:lnTo>
                  <a:pt x="555172" y="4615543"/>
                </a:lnTo>
                <a:lnTo>
                  <a:pt x="489857" y="4495800"/>
                </a:lnTo>
                <a:lnTo>
                  <a:pt x="555172" y="4321629"/>
                </a:lnTo>
                <a:lnTo>
                  <a:pt x="642257" y="4191000"/>
                </a:lnTo>
                <a:lnTo>
                  <a:pt x="696686" y="4016829"/>
                </a:lnTo>
                <a:close/>
              </a:path>
            </a:pathLst>
          </a:custGeom>
          <a:solidFill>
            <a:srgbClr val="ECF1F8"/>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156617" y="1445843"/>
            <a:ext cx="2111829" cy="4724400"/>
          </a:xfrm>
          <a:custGeom>
            <a:avLst/>
            <a:gdLst>
              <a:gd name="connsiteX0" fmla="*/ 696686 w 2111829"/>
              <a:gd name="connsiteY0" fmla="*/ 4016829 h 4724400"/>
              <a:gd name="connsiteX1" fmla="*/ 729343 w 2111829"/>
              <a:gd name="connsiteY1" fmla="*/ 3875314 h 4724400"/>
              <a:gd name="connsiteX2" fmla="*/ 740229 w 2111829"/>
              <a:gd name="connsiteY2" fmla="*/ 2133600 h 4724400"/>
              <a:gd name="connsiteX3" fmla="*/ 631372 w 2111829"/>
              <a:gd name="connsiteY3" fmla="*/ 1861457 h 4724400"/>
              <a:gd name="connsiteX4" fmla="*/ 413657 w 2111829"/>
              <a:gd name="connsiteY4" fmla="*/ 1643743 h 4724400"/>
              <a:gd name="connsiteX5" fmla="*/ 87086 w 2111829"/>
              <a:gd name="connsiteY5" fmla="*/ 1306286 h 4724400"/>
              <a:gd name="connsiteX6" fmla="*/ 0 w 2111829"/>
              <a:gd name="connsiteY6" fmla="*/ 936172 h 4724400"/>
              <a:gd name="connsiteX7" fmla="*/ 97972 w 2111829"/>
              <a:gd name="connsiteY7" fmla="*/ 576943 h 4724400"/>
              <a:gd name="connsiteX8" fmla="*/ 337457 w 2111829"/>
              <a:gd name="connsiteY8" fmla="*/ 261257 h 4724400"/>
              <a:gd name="connsiteX9" fmla="*/ 609600 w 2111829"/>
              <a:gd name="connsiteY9" fmla="*/ 108857 h 4724400"/>
              <a:gd name="connsiteX10" fmla="*/ 870857 w 2111829"/>
              <a:gd name="connsiteY10" fmla="*/ 10886 h 4724400"/>
              <a:gd name="connsiteX11" fmla="*/ 1143000 w 2111829"/>
              <a:gd name="connsiteY11" fmla="*/ 0 h 4724400"/>
              <a:gd name="connsiteX12" fmla="*/ 1382486 w 2111829"/>
              <a:gd name="connsiteY12" fmla="*/ 43543 h 4724400"/>
              <a:gd name="connsiteX13" fmla="*/ 1578429 w 2111829"/>
              <a:gd name="connsiteY13" fmla="*/ 141514 h 4724400"/>
              <a:gd name="connsiteX14" fmla="*/ 1774372 w 2111829"/>
              <a:gd name="connsiteY14" fmla="*/ 261257 h 4724400"/>
              <a:gd name="connsiteX15" fmla="*/ 1970315 w 2111829"/>
              <a:gd name="connsiteY15" fmla="*/ 446314 h 4724400"/>
              <a:gd name="connsiteX16" fmla="*/ 2057400 w 2111829"/>
              <a:gd name="connsiteY16" fmla="*/ 631372 h 4724400"/>
              <a:gd name="connsiteX17" fmla="*/ 2111829 w 2111829"/>
              <a:gd name="connsiteY17" fmla="*/ 859972 h 4724400"/>
              <a:gd name="connsiteX18" fmla="*/ 2090057 w 2111829"/>
              <a:gd name="connsiteY18" fmla="*/ 1175657 h 4724400"/>
              <a:gd name="connsiteX19" fmla="*/ 1981200 w 2111829"/>
              <a:gd name="connsiteY19" fmla="*/ 1393372 h 4724400"/>
              <a:gd name="connsiteX20" fmla="*/ 1817915 w 2111829"/>
              <a:gd name="connsiteY20" fmla="*/ 1567543 h 4724400"/>
              <a:gd name="connsiteX21" fmla="*/ 1698172 w 2111829"/>
              <a:gd name="connsiteY21" fmla="*/ 1719943 h 4724400"/>
              <a:gd name="connsiteX22" fmla="*/ 1513115 w 2111829"/>
              <a:gd name="connsiteY22" fmla="*/ 1872343 h 4724400"/>
              <a:gd name="connsiteX23" fmla="*/ 1447800 w 2111829"/>
              <a:gd name="connsiteY23" fmla="*/ 2002972 h 4724400"/>
              <a:gd name="connsiteX24" fmla="*/ 1360715 w 2111829"/>
              <a:gd name="connsiteY24" fmla="*/ 2307772 h 4724400"/>
              <a:gd name="connsiteX25" fmla="*/ 1371600 w 2111829"/>
              <a:gd name="connsiteY25" fmla="*/ 2547257 h 4724400"/>
              <a:gd name="connsiteX26" fmla="*/ 1360715 w 2111829"/>
              <a:gd name="connsiteY26" fmla="*/ 3167743 h 4724400"/>
              <a:gd name="connsiteX27" fmla="*/ 1338943 w 2111829"/>
              <a:gd name="connsiteY27" fmla="*/ 3918857 h 4724400"/>
              <a:gd name="connsiteX28" fmla="*/ 1338943 w 2111829"/>
              <a:gd name="connsiteY28" fmla="*/ 4049486 h 4724400"/>
              <a:gd name="connsiteX29" fmla="*/ 1426029 w 2111829"/>
              <a:gd name="connsiteY29" fmla="*/ 4201886 h 4724400"/>
              <a:gd name="connsiteX30" fmla="*/ 1513115 w 2111829"/>
              <a:gd name="connsiteY30" fmla="*/ 4321629 h 4724400"/>
              <a:gd name="connsiteX31" fmla="*/ 1567543 w 2111829"/>
              <a:gd name="connsiteY31" fmla="*/ 4441372 h 4724400"/>
              <a:gd name="connsiteX32" fmla="*/ 1556657 w 2111829"/>
              <a:gd name="connsiteY32" fmla="*/ 4561114 h 4724400"/>
              <a:gd name="connsiteX33" fmla="*/ 1491343 w 2111829"/>
              <a:gd name="connsiteY33" fmla="*/ 4637314 h 4724400"/>
              <a:gd name="connsiteX34" fmla="*/ 1306286 w 2111829"/>
              <a:gd name="connsiteY34" fmla="*/ 4724400 h 4724400"/>
              <a:gd name="connsiteX35" fmla="*/ 1045029 w 2111829"/>
              <a:gd name="connsiteY35" fmla="*/ 4724400 h 4724400"/>
              <a:gd name="connsiteX36" fmla="*/ 751115 w 2111829"/>
              <a:gd name="connsiteY36" fmla="*/ 4713514 h 4724400"/>
              <a:gd name="connsiteX37" fmla="*/ 555172 w 2111829"/>
              <a:gd name="connsiteY37" fmla="*/ 4615543 h 4724400"/>
              <a:gd name="connsiteX38" fmla="*/ 489857 w 2111829"/>
              <a:gd name="connsiteY38" fmla="*/ 4495800 h 4724400"/>
              <a:gd name="connsiteX39" fmla="*/ 555172 w 2111829"/>
              <a:gd name="connsiteY39" fmla="*/ 4321629 h 4724400"/>
              <a:gd name="connsiteX40" fmla="*/ 642257 w 2111829"/>
              <a:gd name="connsiteY40" fmla="*/ 4191000 h 4724400"/>
              <a:gd name="connsiteX41" fmla="*/ 696686 w 2111829"/>
              <a:gd name="connsiteY41" fmla="*/ 4016829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11829" h="4724400">
                <a:moveTo>
                  <a:pt x="696686" y="4016829"/>
                </a:moveTo>
                <a:lnTo>
                  <a:pt x="729343" y="3875314"/>
                </a:lnTo>
                <a:cubicBezTo>
                  <a:pt x="732972" y="3294743"/>
                  <a:pt x="736600" y="2714171"/>
                  <a:pt x="740229" y="2133600"/>
                </a:cubicBezTo>
                <a:lnTo>
                  <a:pt x="631372" y="1861457"/>
                </a:lnTo>
                <a:lnTo>
                  <a:pt x="413657" y="1643743"/>
                </a:lnTo>
                <a:lnTo>
                  <a:pt x="87086" y="1306286"/>
                </a:lnTo>
                <a:lnTo>
                  <a:pt x="0" y="936172"/>
                </a:lnTo>
                <a:lnTo>
                  <a:pt x="97972" y="576943"/>
                </a:lnTo>
                <a:lnTo>
                  <a:pt x="337457" y="261257"/>
                </a:lnTo>
                <a:lnTo>
                  <a:pt x="609600" y="108857"/>
                </a:lnTo>
                <a:lnTo>
                  <a:pt x="870857" y="10886"/>
                </a:lnTo>
                <a:lnTo>
                  <a:pt x="1143000" y="0"/>
                </a:lnTo>
                <a:lnTo>
                  <a:pt x="1382486" y="43543"/>
                </a:lnTo>
                <a:lnTo>
                  <a:pt x="1578429" y="141514"/>
                </a:lnTo>
                <a:lnTo>
                  <a:pt x="1774372" y="261257"/>
                </a:lnTo>
                <a:lnTo>
                  <a:pt x="1970315" y="446314"/>
                </a:lnTo>
                <a:lnTo>
                  <a:pt x="2057400" y="631372"/>
                </a:lnTo>
                <a:lnTo>
                  <a:pt x="2111829" y="859972"/>
                </a:lnTo>
                <a:lnTo>
                  <a:pt x="2090057" y="1175657"/>
                </a:lnTo>
                <a:lnTo>
                  <a:pt x="1981200" y="1393372"/>
                </a:lnTo>
                <a:lnTo>
                  <a:pt x="1817915" y="1567543"/>
                </a:lnTo>
                <a:lnTo>
                  <a:pt x="1698172" y="1719943"/>
                </a:lnTo>
                <a:lnTo>
                  <a:pt x="1513115" y="1872343"/>
                </a:lnTo>
                <a:lnTo>
                  <a:pt x="1447800" y="2002972"/>
                </a:lnTo>
                <a:lnTo>
                  <a:pt x="1360715" y="2307772"/>
                </a:lnTo>
                <a:lnTo>
                  <a:pt x="1371600" y="2547257"/>
                </a:lnTo>
                <a:lnTo>
                  <a:pt x="1360715" y="3167743"/>
                </a:lnTo>
                <a:lnTo>
                  <a:pt x="1338943" y="3918857"/>
                </a:lnTo>
                <a:lnTo>
                  <a:pt x="1338943" y="4049486"/>
                </a:lnTo>
                <a:lnTo>
                  <a:pt x="1426029" y="4201886"/>
                </a:lnTo>
                <a:lnTo>
                  <a:pt x="1513115" y="4321629"/>
                </a:lnTo>
                <a:lnTo>
                  <a:pt x="1567543" y="4441372"/>
                </a:lnTo>
                <a:lnTo>
                  <a:pt x="1556657" y="4561114"/>
                </a:lnTo>
                <a:lnTo>
                  <a:pt x="1491343" y="4637314"/>
                </a:lnTo>
                <a:lnTo>
                  <a:pt x="1306286" y="4724400"/>
                </a:lnTo>
                <a:lnTo>
                  <a:pt x="1045029" y="4724400"/>
                </a:lnTo>
                <a:lnTo>
                  <a:pt x="751115" y="4713514"/>
                </a:lnTo>
                <a:lnTo>
                  <a:pt x="555172" y="4615543"/>
                </a:lnTo>
                <a:lnTo>
                  <a:pt x="489857" y="4495800"/>
                </a:lnTo>
                <a:lnTo>
                  <a:pt x="555172" y="4321629"/>
                </a:lnTo>
                <a:lnTo>
                  <a:pt x="642257" y="4191000"/>
                </a:lnTo>
                <a:lnTo>
                  <a:pt x="696686" y="4016829"/>
                </a:lnTo>
                <a:close/>
              </a:path>
            </a:pathLst>
          </a:cu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429000" y="1653201"/>
            <a:ext cx="1545852" cy="1013799"/>
          </a:xfrm>
          <a:custGeom>
            <a:avLst/>
            <a:gdLst>
              <a:gd name="connsiteX0" fmla="*/ 141514 w 1273628"/>
              <a:gd name="connsiteY0" fmla="*/ 239486 h 609600"/>
              <a:gd name="connsiteX1" fmla="*/ 283028 w 1273628"/>
              <a:gd name="connsiteY1" fmla="*/ 130629 h 609600"/>
              <a:gd name="connsiteX2" fmla="*/ 478971 w 1273628"/>
              <a:gd name="connsiteY2" fmla="*/ 43543 h 609600"/>
              <a:gd name="connsiteX3" fmla="*/ 729343 w 1273628"/>
              <a:gd name="connsiteY3" fmla="*/ 0 h 609600"/>
              <a:gd name="connsiteX4" fmla="*/ 968828 w 1273628"/>
              <a:gd name="connsiteY4" fmla="*/ 65315 h 609600"/>
              <a:gd name="connsiteX5" fmla="*/ 1164771 w 1273628"/>
              <a:gd name="connsiteY5" fmla="*/ 141515 h 609600"/>
              <a:gd name="connsiteX6" fmla="*/ 1273628 w 1273628"/>
              <a:gd name="connsiteY6" fmla="*/ 261257 h 609600"/>
              <a:gd name="connsiteX7" fmla="*/ 1240971 w 1273628"/>
              <a:gd name="connsiteY7" fmla="*/ 446315 h 609600"/>
              <a:gd name="connsiteX8" fmla="*/ 1153886 w 1273628"/>
              <a:gd name="connsiteY8" fmla="*/ 555172 h 609600"/>
              <a:gd name="connsiteX9" fmla="*/ 979714 w 1273628"/>
              <a:gd name="connsiteY9" fmla="*/ 587829 h 609600"/>
              <a:gd name="connsiteX10" fmla="*/ 772886 w 1273628"/>
              <a:gd name="connsiteY10" fmla="*/ 555172 h 609600"/>
              <a:gd name="connsiteX11" fmla="*/ 598714 w 1273628"/>
              <a:gd name="connsiteY11" fmla="*/ 555172 h 609600"/>
              <a:gd name="connsiteX12" fmla="*/ 381000 w 1273628"/>
              <a:gd name="connsiteY12" fmla="*/ 609600 h 609600"/>
              <a:gd name="connsiteX13" fmla="*/ 174171 w 1273628"/>
              <a:gd name="connsiteY13" fmla="*/ 587829 h 609600"/>
              <a:gd name="connsiteX14" fmla="*/ 10886 w 1273628"/>
              <a:gd name="connsiteY14" fmla="*/ 435429 h 609600"/>
              <a:gd name="connsiteX15" fmla="*/ 0 w 1273628"/>
              <a:gd name="connsiteY15" fmla="*/ 381000 h 609600"/>
              <a:gd name="connsiteX16" fmla="*/ 32657 w 1273628"/>
              <a:gd name="connsiteY16" fmla="*/ 315686 h 609600"/>
              <a:gd name="connsiteX17" fmla="*/ 141514 w 1273628"/>
              <a:gd name="connsiteY17" fmla="*/ 239486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3628" h="609600">
                <a:moveTo>
                  <a:pt x="141514" y="239486"/>
                </a:moveTo>
                <a:lnTo>
                  <a:pt x="283028" y="130629"/>
                </a:lnTo>
                <a:lnTo>
                  <a:pt x="478971" y="43543"/>
                </a:lnTo>
                <a:lnTo>
                  <a:pt x="729343" y="0"/>
                </a:lnTo>
                <a:lnTo>
                  <a:pt x="968828" y="65315"/>
                </a:lnTo>
                <a:lnTo>
                  <a:pt x="1164771" y="141515"/>
                </a:lnTo>
                <a:lnTo>
                  <a:pt x="1273628" y="261257"/>
                </a:lnTo>
                <a:lnTo>
                  <a:pt x="1240971" y="446315"/>
                </a:lnTo>
                <a:lnTo>
                  <a:pt x="1153886" y="555172"/>
                </a:lnTo>
                <a:lnTo>
                  <a:pt x="979714" y="587829"/>
                </a:lnTo>
                <a:lnTo>
                  <a:pt x="772886" y="555172"/>
                </a:lnTo>
                <a:lnTo>
                  <a:pt x="598714" y="555172"/>
                </a:lnTo>
                <a:lnTo>
                  <a:pt x="381000" y="609600"/>
                </a:lnTo>
                <a:lnTo>
                  <a:pt x="174171" y="587829"/>
                </a:lnTo>
                <a:lnTo>
                  <a:pt x="10886" y="435429"/>
                </a:lnTo>
                <a:lnTo>
                  <a:pt x="0" y="381000"/>
                </a:lnTo>
                <a:lnTo>
                  <a:pt x="32657" y="315686"/>
                </a:lnTo>
                <a:lnTo>
                  <a:pt x="141514" y="239486"/>
                </a:lnTo>
                <a:close/>
              </a:path>
            </a:pathLst>
          </a:custGeom>
          <a:solidFill>
            <a:srgbClr val="C8D7EA"/>
          </a:solidFill>
          <a:ln w="38100">
            <a:solidFill>
              <a:schemeClr val="accent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descr="http://www.lhsc.on.ca/_images/Genetics/centraldogma.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6172" b="89769" l="7429" r="15429"/>
                    </a14:imgEffect>
                  </a14:imgLayer>
                </a14:imgProps>
              </a:ext>
              <a:ext uri="{28A0092B-C50C-407E-A947-70E740481C1C}">
                <a14:useLocalDpi xmlns:a14="http://schemas.microsoft.com/office/drawing/2010/main" val="0"/>
              </a:ext>
            </a:extLst>
          </a:blip>
          <a:srcRect l="6613" t="16623" r="83509" b="9475"/>
          <a:stretch/>
        </p:blipFill>
        <p:spPr bwMode="auto">
          <a:xfrm rot="3720830">
            <a:off x="4081512" y="1655172"/>
            <a:ext cx="233151" cy="75506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3733800" y="1755262"/>
            <a:ext cx="537327" cy="323165"/>
          </a:xfrm>
          <a:prstGeom prst="rect">
            <a:avLst/>
          </a:prstGeom>
          <a:noFill/>
        </p:spPr>
        <p:txBody>
          <a:bodyPr wrap="none" rtlCol="0">
            <a:spAutoFit/>
          </a:bodyPr>
          <a:lstStyle/>
          <a:p>
            <a:r>
              <a:rPr lang="en-US" sz="1500" dirty="0" smtClean="0"/>
              <a:t>DNA</a:t>
            </a:r>
            <a:endParaRPr lang="en-US" sz="1500" dirty="0"/>
          </a:p>
        </p:txBody>
      </p:sp>
      <p:pic>
        <p:nvPicPr>
          <p:cNvPr id="13" name="Picture 6" descr="http://discovermagazine.com/2009/oct/03-sea-change-challenging-biology.s-central-dogma/micrornadiag.jpg"/>
          <p:cNvPicPr>
            <a:picLocks noChangeAspect="1" noChangeArrowheads="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24000" b="46286" l="83387" r="98871"/>
                    </a14:imgEffect>
                    <a14:imgEffect>
                      <a14:sharpenSoften amount="37000"/>
                    </a14:imgEffect>
                    <a14:imgEffect>
                      <a14:colorTemperature colorTemp="6375"/>
                    </a14:imgEffect>
                    <a14:imgEffect>
                      <a14:saturation sat="400000"/>
                    </a14:imgEffect>
                    <a14:imgEffect>
                      <a14:brightnessContrast bright="3000" contrast="-41000"/>
                    </a14:imgEffect>
                  </a14:imgLayer>
                </a14:imgProps>
              </a:ext>
              <a:ext uri="{28A0092B-C50C-407E-A947-70E740481C1C}">
                <a14:useLocalDpi xmlns:a14="http://schemas.microsoft.com/office/drawing/2010/main" val="0"/>
              </a:ext>
            </a:extLst>
          </a:blip>
          <a:srcRect l="83161" t="22857" b="52862"/>
          <a:stretch/>
        </p:blipFill>
        <p:spPr bwMode="auto">
          <a:xfrm rot="14397979">
            <a:off x="3942739" y="3244938"/>
            <a:ext cx="539583" cy="4392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73017" y="3646460"/>
            <a:ext cx="753411" cy="323165"/>
          </a:xfrm>
          <a:prstGeom prst="rect">
            <a:avLst/>
          </a:prstGeom>
          <a:noFill/>
        </p:spPr>
        <p:txBody>
          <a:bodyPr wrap="none" rtlCol="0">
            <a:spAutoFit/>
          </a:bodyPr>
          <a:lstStyle/>
          <a:p>
            <a:r>
              <a:rPr lang="en-US" sz="1500" dirty="0" smtClean="0"/>
              <a:t>Protein</a:t>
            </a:r>
            <a:endParaRPr lang="en-US" sz="1500" dirty="0"/>
          </a:p>
        </p:txBody>
      </p:sp>
      <p:sp>
        <p:nvSpPr>
          <p:cNvPr id="16" name="Title 3"/>
          <p:cNvSpPr>
            <a:spLocks noGrp="1"/>
          </p:cNvSpPr>
          <p:nvPr>
            <p:ph type="title"/>
          </p:nvPr>
        </p:nvSpPr>
        <p:spPr>
          <a:xfrm>
            <a:off x="304800" y="0"/>
            <a:ext cx="8686800" cy="1676400"/>
          </a:xfrm>
        </p:spPr>
        <p:txBody>
          <a:bodyPr>
            <a:normAutofit/>
          </a:bodyPr>
          <a:lstStyle/>
          <a:p>
            <a:r>
              <a:rPr lang="en-US" dirty="0" smtClean="0"/>
              <a:t>Neuronal stimulation causes protein </a:t>
            </a:r>
            <a:r>
              <a:rPr lang="en-US" dirty="0"/>
              <a:t>s</a:t>
            </a:r>
            <a:r>
              <a:rPr lang="en-US" dirty="0" smtClean="0"/>
              <a:t>ynthesis</a:t>
            </a:r>
            <a:endParaRPr lang="en-US" dirty="0"/>
          </a:p>
        </p:txBody>
      </p:sp>
      <p:pic>
        <p:nvPicPr>
          <p:cNvPr id="17" name="Picture 2" descr="http://www.lhsc.on.ca/_images/Genetics/centraldogma.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5512" b="88779" l="40571" r="48286"/>
                    </a14:imgEffect>
                  </a14:imgLayer>
                </a14:imgProps>
              </a:ext>
              <a:ext uri="{28A0092B-C50C-407E-A947-70E740481C1C}">
                <a14:useLocalDpi xmlns:a14="http://schemas.microsoft.com/office/drawing/2010/main" val="0"/>
              </a:ext>
            </a:extLst>
          </a:blip>
          <a:srcRect l="39766" t="16163" r="50697" b="9083"/>
          <a:stretch/>
        </p:blipFill>
        <p:spPr bwMode="auto">
          <a:xfrm rot="3961760">
            <a:off x="4321322" y="2004489"/>
            <a:ext cx="189186" cy="6418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373253" y="2288662"/>
            <a:ext cx="522900" cy="323165"/>
          </a:xfrm>
          <a:prstGeom prst="rect">
            <a:avLst/>
          </a:prstGeom>
          <a:noFill/>
        </p:spPr>
        <p:txBody>
          <a:bodyPr wrap="none" rtlCol="0">
            <a:spAutoFit/>
          </a:bodyPr>
          <a:lstStyle/>
          <a:p>
            <a:r>
              <a:rPr lang="en-US" sz="1500" dirty="0" smtClean="0"/>
              <a:t>RNA</a:t>
            </a:r>
            <a:endParaRPr lang="en-US" sz="1500" dirty="0"/>
          </a:p>
        </p:txBody>
      </p:sp>
      <p:sp>
        <p:nvSpPr>
          <p:cNvPr id="20" name="Arc 19"/>
          <p:cNvSpPr/>
          <p:nvPr/>
        </p:nvSpPr>
        <p:spPr>
          <a:xfrm flipH="1">
            <a:off x="3835518" y="2455434"/>
            <a:ext cx="560881" cy="879867"/>
          </a:xfrm>
          <a:prstGeom prst="arc">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2" descr="http://www.lhsc.on.ca/_images/Genetics/centraldogma.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5512" b="88779" l="40571" r="48286"/>
                    </a14:imgEffect>
                  </a14:imgLayer>
                </a14:imgProps>
              </a:ext>
              <a:ext uri="{28A0092B-C50C-407E-A947-70E740481C1C}">
                <a14:useLocalDpi xmlns:a14="http://schemas.microsoft.com/office/drawing/2010/main" val="0"/>
              </a:ext>
            </a:extLst>
          </a:blip>
          <a:srcRect l="39766" t="16163" r="50697" b="9083"/>
          <a:stretch/>
        </p:blipFill>
        <p:spPr bwMode="auto">
          <a:xfrm rot="5700000">
            <a:off x="3740925" y="2634643"/>
            <a:ext cx="189186" cy="64188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971800" y="1933545"/>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00400" y="1825858"/>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78678" y="1455744"/>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4308210" y="2124760"/>
            <a:ext cx="91050" cy="157125"/>
          </a:xfrm>
          <a:prstGeom prst="straightConnector1">
            <a:avLst/>
          </a:prstGeom>
          <a:ln w="254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827274" y="3048000"/>
            <a:ext cx="101768" cy="287301"/>
          </a:xfrm>
          <a:prstGeom prst="straightConnector1">
            <a:avLst/>
          </a:prstGeom>
          <a:ln w="254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35" name="Content Placeholder 2"/>
          <p:cNvSpPr txBox="1">
            <a:spLocks/>
          </p:cNvSpPr>
          <p:nvPr/>
        </p:nvSpPr>
        <p:spPr>
          <a:xfrm>
            <a:off x="5105400" y="3429000"/>
            <a:ext cx="3973071" cy="29829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Drug abuse causes overstimulation of neurons. </a:t>
            </a:r>
          </a:p>
          <a:p>
            <a:pPr lvl="2"/>
            <a:endParaRPr lang="en-US" sz="1700" dirty="0" smtClean="0"/>
          </a:p>
          <a:p>
            <a:r>
              <a:rPr lang="en-US" sz="2500" dirty="0" smtClean="0"/>
              <a:t>What effect would overstimulation have on protein synthesis?</a:t>
            </a:r>
            <a:endParaRPr lang="en-US" sz="2500" dirty="0"/>
          </a:p>
        </p:txBody>
      </p:sp>
      <p:sp>
        <p:nvSpPr>
          <p:cNvPr id="36" name="TextBox 35"/>
          <p:cNvSpPr txBox="1"/>
          <p:nvPr/>
        </p:nvSpPr>
        <p:spPr>
          <a:xfrm>
            <a:off x="5288416" y="1371600"/>
            <a:ext cx="1016625" cy="400110"/>
          </a:xfrm>
          <a:prstGeom prst="rect">
            <a:avLst/>
          </a:prstGeom>
          <a:noFill/>
        </p:spPr>
        <p:txBody>
          <a:bodyPr wrap="none" rtlCol="0">
            <a:spAutoFit/>
          </a:bodyPr>
          <a:lstStyle/>
          <a:p>
            <a:r>
              <a:rPr lang="en-US" sz="2000" dirty="0" smtClean="0"/>
              <a:t>Nucleus</a:t>
            </a:r>
            <a:endParaRPr lang="en-US" sz="2000" dirty="0"/>
          </a:p>
        </p:txBody>
      </p:sp>
      <p:cxnSp>
        <p:nvCxnSpPr>
          <p:cNvPr id="37" name="Straight Connector 36"/>
          <p:cNvCxnSpPr/>
          <p:nvPr/>
        </p:nvCxnSpPr>
        <p:spPr>
          <a:xfrm flipV="1">
            <a:off x="4823774" y="1643004"/>
            <a:ext cx="520138" cy="465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421082" y="2633323"/>
            <a:ext cx="1305550" cy="400110"/>
          </a:xfrm>
          <a:prstGeom prst="rect">
            <a:avLst/>
          </a:prstGeom>
          <a:noFill/>
        </p:spPr>
        <p:txBody>
          <a:bodyPr wrap="none" rtlCol="0">
            <a:spAutoFit/>
          </a:bodyPr>
          <a:lstStyle/>
          <a:p>
            <a:r>
              <a:rPr lang="en-US" sz="2000" dirty="0" smtClean="0"/>
              <a:t>Cytoplasm</a:t>
            </a:r>
            <a:endParaRPr lang="en-US" sz="2000" dirty="0"/>
          </a:p>
        </p:txBody>
      </p:sp>
      <p:cxnSp>
        <p:nvCxnSpPr>
          <p:cNvPr id="39" name="Straight Connector 38"/>
          <p:cNvCxnSpPr/>
          <p:nvPr/>
        </p:nvCxnSpPr>
        <p:spPr>
          <a:xfrm flipV="1">
            <a:off x="4657087" y="2920773"/>
            <a:ext cx="829313" cy="221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85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4" grpId="0"/>
      <p:bldP spid="18" grpId="0"/>
      <p:bldP spid="20" grpId="0" animBg="1"/>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rot="19269762">
            <a:off x="678840" y="-2502164"/>
            <a:ext cx="2111829" cy="4724400"/>
          </a:xfrm>
          <a:custGeom>
            <a:avLst/>
            <a:gdLst>
              <a:gd name="connsiteX0" fmla="*/ 696686 w 2111829"/>
              <a:gd name="connsiteY0" fmla="*/ 4016829 h 4724400"/>
              <a:gd name="connsiteX1" fmla="*/ 729343 w 2111829"/>
              <a:gd name="connsiteY1" fmla="*/ 3875314 h 4724400"/>
              <a:gd name="connsiteX2" fmla="*/ 740229 w 2111829"/>
              <a:gd name="connsiteY2" fmla="*/ 2133600 h 4724400"/>
              <a:gd name="connsiteX3" fmla="*/ 631372 w 2111829"/>
              <a:gd name="connsiteY3" fmla="*/ 1861457 h 4724400"/>
              <a:gd name="connsiteX4" fmla="*/ 413657 w 2111829"/>
              <a:gd name="connsiteY4" fmla="*/ 1643743 h 4724400"/>
              <a:gd name="connsiteX5" fmla="*/ 87086 w 2111829"/>
              <a:gd name="connsiteY5" fmla="*/ 1306286 h 4724400"/>
              <a:gd name="connsiteX6" fmla="*/ 0 w 2111829"/>
              <a:gd name="connsiteY6" fmla="*/ 936172 h 4724400"/>
              <a:gd name="connsiteX7" fmla="*/ 97972 w 2111829"/>
              <a:gd name="connsiteY7" fmla="*/ 576943 h 4724400"/>
              <a:gd name="connsiteX8" fmla="*/ 337457 w 2111829"/>
              <a:gd name="connsiteY8" fmla="*/ 261257 h 4724400"/>
              <a:gd name="connsiteX9" fmla="*/ 609600 w 2111829"/>
              <a:gd name="connsiteY9" fmla="*/ 108857 h 4724400"/>
              <a:gd name="connsiteX10" fmla="*/ 870857 w 2111829"/>
              <a:gd name="connsiteY10" fmla="*/ 10886 h 4724400"/>
              <a:gd name="connsiteX11" fmla="*/ 1143000 w 2111829"/>
              <a:gd name="connsiteY11" fmla="*/ 0 h 4724400"/>
              <a:gd name="connsiteX12" fmla="*/ 1382486 w 2111829"/>
              <a:gd name="connsiteY12" fmla="*/ 43543 h 4724400"/>
              <a:gd name="connsiteX13" fmla="*/ 1578429 w 2111829"/>
              <a:gd name="connsiteY13" fmla="*/ 141514 h 4724400"/>
              <a:gd name="connsiteX14" fmla="*/ 1774372 w 2111829"/>
              <a:gd name="connsiteY14" fmla="*/ 261257 h 4724400"/>
              <a:gd name="connsiteX15" fmla="*/ 1970315 w 2111829"/>
              <a:gd name="connsiteY15" fmla="*/ 446314 h 4724400"/>
              <a:gd name="connsiteX16" fmla="*/ 2057400 w 2111829"/>
              <a:gd name="connsiteY16" fmla="*/ 631372 h 4724400"/>
              <a:gd name="connsiteX17" fmla="*/ 2111829 w 2111829"/>
              <a:gd name="connsiteY17" fmla="*/ 859972 h 4724400"/>
              <a:gd name="connsiteX18" fmla="*/ 2090057 w 2111829"/>
              <a:gd name="connsiteY18" fmla="*/ 1175657 h 4724400"/>
              <a:gd name="connsiteX19" fmla="*/ 1981200 w 2111829"/>
              <a:gd name="connsiteY19" fmla="*/ 1393372 h 4724400"/>
              <a:gd name="connsiteX20" fmla="*/ 1817915 w 2111829"/>
              <a:gd name="connsiteY20" fmla="*/ 1567543 h 4724400"/>
              <a:gd name="connsiteX21" fmla="*/ 1698172 w 2111829"/>
              <a:gd name="connsiteY21" fmla="*/ 1719943 h 4724400"/>
              <a:gd name="connsiteX22" fmla="*/ 1513115 w 2111829"/>
              <a:gd name="connsiteY22" fmla="*/ 1872343 h 4724400"/>
              <a:gd name="connsiteX23" fmla="*/ 1447800 w 2111829"/>
              <a:gd name="connsiteY23" fmla="*/ 2002972 h 4724400"/>
              <a:gd name="connsiteX24" fmla="*/ 1360715 w 2111829"/>
              <a:gd name="connsiteY24" fmla="*/ 2307772 h 4724400"/>
              <a:gd name="connsiteX25" fmla="*/ 1371600 w 2111829"/>
              <a:gd name="connsiteY25" fmla="*/ 2547257 h 4724400"/>
              <a:gd name="connsiteX26" fmla="*/ 1360715 w 2111829"/>
              <a:gd name="connsiteY26" fmla="*/ 3167743 h 4724400"/>
              <a:gd name="connsiteX27" fmla="*/ 1338943 w 2111829"/>
              <a:gd name="connsiteY27" fmla="*/ 3918857 h 4724400"/>
              <a:gd name="connsiteX28" fmla="*/ 1338943 w 2111829"/>
              <a:gd name="connsiteY28" fmla="*/ 4049486 h 4724400"/>
              <a:gd name="connsiteX29" fmla="*/ 1426029 w 2111829"/>
              <a:gd name="connsiteY29" fmla="*/ 4201886 h 4724400"/>
              <a:gd name="connsiteX30" fmla="*/ 1513115 w 2111829"/>
              <a:gd name="connsiteY30" fmla="*/ 4321629 h 4724400"/>
              <a:gd name="connsiteX31" fmla="*/ 1567543 w 2111829"/>
              <a:gd name="connsiteY31" fmla="*/ 4441372 h 4724400"/>
              <a:gd name="connsiteX32" fmla="*/ 1556657 w 2111829"/>
              <a:gd name="connsiteY32" fmla="*/ 4561114 h 4724400"/>
              <a:gd name="connsiteX33" fmla="*/ 1491343 w 2111829"/>
              <a:gd name="connsiteY33" fmla="*/ 4637314 h 4724400"/>
              <a:gd name="connsiteX34" fmla="*/ 1306286 w 2111829"/>
              <a:gd name="connsiteY34" fmla="*/ 4724400 h 4724400"/>
              <a:gd name="connsiteX35" fmla="*/ 1045029 w 2111829"/>
              <a:gd name="connsiteY35" fmla="*/ 4724400 h 4724400"/>
              <a:gd name="connsiteX36" fmla="*/ 751115 w 2111829"/>
              <a:gd name="connsiteY36" fmla="*/ 4713514 h 4724400"/>
              <a:gd name="connsiteX37" fmla="*/ 555172 w 2111829"/>
              <a:gd name="connsiteY37" fmla="*/ 4615543 h 4724400"/>
              <a:gd name="connsiteX38" fmla="*/ 489857 w 2111829"/>
              <a:gd name="connsiteY38" fmla="*/ 4495800 h 4724400"/>
              <a:gd name="connsiteX39" fmla="*/ 555172 w 2111829"/>
              <a:gd name="connsiteY39" fmla="*/ 4321629 h 4724400"/>
              <a:gd name="connsiteX40" fmla="*/ 642257 w 2111829"/>
              <a:gd name="connsiteY40" fmla="*/ 4191000 h 4724400"/>
              <a:gd name="connsiteX41" fmla="*/ 696686 w 2111829"/>
              <a:gd name="connsiteY41" fmla="*/ 4016829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11829" h="4724400">
                <a:moveTo>
                  <a:pt x="696686" y="4016829"/>
                </a:moveTo>
                <a:lnTo>
                  <a:pt x="729343" y="3875314"/>
                </a:lnTo>
                <a:cubicBezTo>
                  <a:pt x="732972" y="3294743"/>
                  <a:pt x="736600" y="2714171"/>
                  <a:pt x="740229" y="2133600"/>
                </a:cubicBezTo>
                <a:lnTo>
                  <a:pt x="631372" y="1861457"/>
                </a:lnTo>
                <a:lnTo>
                  <a:pt x="413657" y="1643743"/>
                </a:lnTo>
                <a:lnTo>
                  <a:pt x="87086" y="1306286"/>
                </a:lnTo>
                <a:lnTo>
                  <a:pt x="0" y="936172"/>
                </a:lnTo>
                <a:lnTo>
                  <a:pt x="97972" y="576943"/>
                </a:lnTo>
                <a:lnTo>
                  <a:pt x="337457" y="261257"/>
                </a:lnTo>
                <a:lnTo>
                  <a:pt x="609600" y="108857"/>
                </a:lnTo>
                <a:lnTo>
                  <a:pt x="870857" y="10886"/>
                </a:lnTo>
                <a:lnTo>
                  <a:pt x="1143000" y="0"/>
                </a:lnTo>
                <a:lnTo>
                  <a:pt x="1382486" y="43543"/>
                </a:lnTo>
                <a:lnTo>
                  <a:pt x="1578429" y="141514"/>
                </a:lnTo>
                <a:lnTo>
                  <a:pt x="1774372" y="261257"/>
                </a:lnTo>
                <a:lnTo>
                  <a:pt x="1970315" y="446314"/>
                </a:lnTo>
                <a:lnTo>
                  <a:pt x="2057400" y="631372"/>
                </a:lnTo>
                <a:lnTo>
                  <a:pt x="2111829" y="859972"/>
                </a:lnTo>
                <a:lnTo>
                  <a:pt x="2090057" y="1175657"/>
                </a:lnTo>
                <a:lnTo>
                  <a:pt x="1981200" y="1393372"/>
                </a:lnTo>
                <a:lnTo>
                  <a:pt x="1817915" y="1567543"/>
                </a:lnTo>
                <a:lnTo>
                  <a:pt x="1698172" y="1719943"/>
                </a:lnTo>
                <a:lnTo>
                  <a:pt x="1513115" y="1872343"/>
                </a:lnTo>
                <a:lnTo>
                  <a:pt x="1447800" y="2002972"/>
                </a:lnTo>
                <a:lnTo>
                  <a:pt x="1360715" y="2307772"/>
                </a:lnTo>
                <a:lnTo>
                  <a:pt x="1371600" y="2547257"/>
                </a:lnTo>
                <a:lnTo>
                  <a:pt x="1360715" y="3167743"/>
                </a:lnTo>
                <a:lnTo>
                  <a:pt x="1338943" y="3918857"/>
                </a:lnTo>
                <a:lnTo>
                  <a:pt x="1338943" y="4049486"/>
                </a:lnTo>
                <a:lnTo>
                  <a:pt x="1426029" y="4201886"/>
                </a:lnTo>
                <a:lnTo>
                  <a:pt x="1513115" y="4321629"/>
                </a:lnTo>
                <a:lnTo>
                  <a:pt x="1567543" y="4441372"/>
                </a:lnTo>
                <a:lnTo>
                  <a:pt x="1556657" y="4561114"/>
                </a:lnTo>
                <a:lnTo>
                  <a:pt x="1491343" y="4637314"/>
                </a:lnTo>
                <a:lnTo>
                  <a:pt x="1306286" y="4724400"/>
                </a:lnTo>
                <a:lnTo>
                  <a:pt x="1045029" y="4724400"/>
                </a:lnTo>
                <a:lnTo>
                  <a:pt x="751115" y="4713514"/>
                </a:lnTo>
                <a:lnTo>
                  <a:pt x="555172" y="4615543"/>
                </a:lnTo>
                <a:lnTo>
                  <a:pt x="489857" y="4495800"/>
                </a:lnTo>
                <a:lnTo>
                  <a:pt x="555172" y="4321629"/>
                </a:lnTo>
                <a:lnTo>
                  <a:pt x="642257" y="4191000"/>
                </a:lnTo>
                <a:lnTo>
                  <a:pt x="696686" y="4016829"/>
                </a:lnTo>
                <a:close/>
              </a:path>
            </a:pathLst>
          </a:custGeom>
          <a:solidFill>
            <a:srgbClr val="ECF1F8"/>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156617" y="1445843"/>
            <a:ext cx="2111829" cy="4724400"/>
          </a:xfrm>
          <a:custGeom>
            <a:avLst/>
            <a:gdLst>
              <a:gd name="connsiteX0" fmla="*/ 696686 w 2111829"/>
              <a:gd name="connsiteY0" fmla="*/ 4016829 h 4724400"/>
              <a:gd name="connsiteX1" fmla="*/ 729343 w 2111829"/>
              <a:gd name="connsiteY1" fmla="*/ 3875314 h 4724400"/>
              <a:gd name="connsiteX2" fmla="*/ 740229 w 2111829"/>
              <a:gd name="connsiteY2" fmla="*/ 2133600 h 4724400"/>
              <a:gd name="connsiteX3" fmla="*/ 631372 w 2111829"/>
              <a:gd name="connsiteY3" fmla="*/ 1861457 h 4724400"/>
              <a:gd name="connsiteX4" fmla="*/ 413657 w 2111829"/>
              <a:gd name="connsiteY4" fmla="*/ 1643743 h 4724400"/>
              <a:gd name="connsiteX5" fmla="*/ 87086 w 2111829"/>
              <a:gd name="connsiteY5" fmla="*/ 1306286 h 4724400"/>
              <a:gd name="connsiteX6" fmla="*/ 0 w 2111829"/>
              <a:gd name="connsiteY6" fmla="*/ 936172 h 4724400"/>
              <a:gd name="connsiteX7" fmla="*/ 97972 w 2111829"/>
              <a:gd name="connsiteY7" fmla="*/ 576943 h 4724400"/>
              <a:gd name="connsiteX8" fmla="*/ 337457 w 2111829"/>
              <a:gd name="connsiteY8" fmla="*/ 261257 h 4724400"/>
              <a:gd name="connsiteX9" fmla="*/ 609600 w 2111829"/>
              <a:gd name="connsiteY9" fmla="*/ 108857 h 4724400"/>
              <a:gd name="connsiteX10" fmla="*/ 870857 w 2111829"/>
              <a:gd name="connsiteY10" fmla="*/ 10886 h 4724400"/>
              <a:gd name="connsiteX11" fmla="*/ 1143000 w 2111829"/>
              <a:gd name="connsiteY11" fmla="*/ 0 h 4724400"/>
              <a:gd name="connsiteX12" fmla="*/ 1382486 w 2111829"/>
              <a:gd name="connsiteY12" fmla="*/ 43543 h 4724400"/>
              <a:gd name="connsiteX13" fmla="*/ 1578429 w 2111829"/>
              <a:gd name="connsiteY13" fmla="*/ 141514 h 4724400"/>
              <a:gd name="connsiteX14" fmla="*/ 1774372 w 2111829"/>
              <a:gd name="connsiteY14" fmla="*/ 261257 h 4724400"/>
              <a:gd name="connsiteX15" fmla="*/ 1970315 w 2111829"/>
              <a:gd name="connsiteY15" fmla="*/ 446314 h 4724400"/>
              <a:gd name="connsiteX16" fmla="*/ 2057400 w 2111829"/>
              <a:gd name="connsiteY16" fmla="*/ 631372 h 4724400"/>
              <a:gd name="connsiteX17" fmla="*/ 2111829 w 2111829"/>
              <a:gd name="connsiteY17" fmla="*/ 859972 h 4724400"/>
              <a:gd name="connsiteX18" fmla="*/ 2090057 w 2111829"/>
              <a:gd name="connsiteY18" fmla="*/ 1175657 h 4724400"/>
              <a:gd name="connsiteX19" fmla="*/ 1981200 w 2111829"/>
              <a:gd name="connsiteY19" fmla="*/ 1393372 h 4724400"/>
              <a:gd name="connsiteX20" fmla="*/ 1817915 w 2111829"/>
              <a:gd name="connsiteY20" fmla="*/ 1567543 h 4724400"/>
              <a:gd name="connsiteX21" fmla="*/ 1698172 w 2111829"/>
              <a:gd name="connsiteY21" fmla="*/ 1719943 h 4724400"/>
              <a:gd name="connsiteX22" fmla="*/ 1513115 w 2111829"/>
              <a:gd name="connsiteY22" fmla="*/ 1872343 h 4724400"/>
              <a:gd name="connsiteX23" fmla="*/ 1447800 w 2111829"/>
              <a:gd name="connsiteY23" fmla="*/ 2002972 h 4724400"/>
              <a:gd name="connsiteX24" fmla="*/ 1360715 w 2111829"/>
              <a:gd name="connsiteY24" fmla="*/ 2307772 h 4724400"/>
              <a:gd name="connsiteX25" fmla="*/ 1371600 w 2111829"/>
              <a:gd name="connsiteY25" fmla="*/ 2547257 h 4724400"/>
              <a:gd name="connsiteX26" fmla="*/ 1360715 w 2111829"/>
              <a:gd name="connsiteY26" fmla="*/ 3167743 h 4724400"/>
              <a:gd name="connsiteX27" fmla="*/ 1338943 w 2111829"/>
              <a:gd name="connsiteY27" fmla="*/ 3918857 h 4724400"/>
              <a:gd name="connsiteX28" fmla="*/ 1338943 w 2111829"/>
              <a:gd name="connsiteY28" fmla="*/ 4049486 h 4724400"/>
              <a:gd name="connsiteX29" fmla="*/ 1426029 w 2111829"/>
              <a:gd name="connsiteY29" fmla="*/ 4201886 h 4724400"/>
              <a:gd name="connsiteX30" fmla="*/ 1513115 w 2111829"/>
              <a:gd name="connsiteY30" fmla="*/ 4321629 h 4724400"/>
              <a:gd name="connsiteX31" fmla="*/ 1567543 w 2111829"/>
              <a:gd name="connsiteY31" fmla="*/ 4441372 h 4724400"/>
              <a:gd name="connsiteX32" fmla="*/ 1556657 w 2111829"/>
              <a:gd name="connsiteY32" fmla="*/ 4561114 h 4724400"/>
              <a:gd name="connsiteX33" fmla="*/ 1491343 w 2111829"/>
              <a:gd name="connsiteY33" fmla="*/ 4637314 h 4724400"/>
              <a:gd name="connsiteX34" fmla="*/ 1306286 w 2111829"/>
              <a:gd name="connsiteY34" fmla="*/ 4724400 h 4724400"/>
              <a:gd name="connsiteX35" fmla="*/ 1045029 w 2111829"/>
              <a:gd name="connsiteY35" fmla="*/ 4724400 h 4724400"/>
              <a:gd name="connsiteX36" fmla="*/ 751115 w 2111829"/>
              <a:gd name="connsiteY36" fmla="*/ 4713514 h 4724400"/>
              <a:gd name="connsiteX37" fmla="*/ 555172 w 2111829"/>
              <a:gd name="connsiteY37" fmla="*/ 4615543 h 4724400"/>
              <a:gd name="connsiteX38" fmla="*/ 489857 w 2111829"/>
              <a:gd name="connsiteY38" fmla="*/ 4495800 h 4724400"/>
              <a:gd name="connsiteX39" fmla="*/ 555172 w 2111829"/>
              <a:gd name="connsiteY39" fmla="*/ 4321629 h 4724400"/>
              <a:gd name="connsiteX40" fmla="*/ 642257 w 2111829"/>
              <a:gd name="connsiteY40" fmla="*/ 4191000 h 4724400"/>
              <a:gd name="connsiteX41" fmla="*/ 696686 w 2111829"/>
              <a:gd name="connsiteY41" fmla="*/ 4016829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11829" h="4724400">
                <a:moveTo>
                  <a:pt x="696686" y="4016829"/>
                </a:moveTo>
                <a:lnTo>
                  <a:pt x="729343" y="3875314"/>
                </a:lnTo>
                <a:cubicBezTo>
                  <a:pt x="732972" y="3294743"/>
                  <a:pt x="736600" y="2714171"/>
                  <a:pt x="740229" y="2133600"/>
                </a:cubicBezTo>
                <a:lnTo>
                  <a:pt x="631372" y="1861457"/>
                </a:lnTo>
                <a:lnTo>
                  <a:pt x="413657" y="1643743"/>
                </a:lnTo>
                <a:lnTo>
                  <a:pt x="87086" y="1306286"/>
                </a:lnTo>
                <a:lnTo>
                  <a:pt x="0" y="936172"/>
                </a:lnTo>
                <a:lnTo>
                  <a:pt x="97972" y="576943"/>
                </a:lnTo>
                <a:lnTo>
                  <a:pt x="337457" y="261257"/>
                </a:lnTo>
                <a:lnTo>
                  <a:pt x="609600" y="108857"/>
                </a:lnTo>
                <a:lnTo>
                  <a:pt x="870857" y="10886"/>
                </a:lnTo>
                <a:lnTo>
                  <a:pt x="1143000" y="0"/>
                </a:lnTo>
                <a:lnTo>
                  <a:pt x="1382486" y="43543"/>
                </a:lnTo>
                <a:lnTo>
                  <a:pt x="1578429" y="141514"/>
                </a:lnTo>
                <a:lnTo>
                  <a:pt x="1774372" y="261257"/>
                </a:lnTo>
                <a:lnTo>
                  <a:pt x="1970315" y="446314"/>
                </a:lnTo>
                <a:lnTo>
                  <a:pt x="2057400" y="631372"/>
                </a:lnTo>
                <a:lnTo>
                  <a:pt x="2111829" y="859972"/>
                </a:lnTo>
                <a:lnTo>
                  <a:pt x="2090057" y="1175657"/>
                </a:lnTo>
                <a:lnTo>
                  <a:pt x="1981200" y="1393372"/>
                </a:lnTo>
                <a:lnTo>
                  <a:pt x="1817915" y="1567543"/>
                </a:lnTo>
                <a:lnTo>
                  <a:pt x="1698172" y="1719943"/>
                </a:lnTo>
                <a:lnTo>
                  <a:pt x="1513115" y="1872343"/>
                </a:lnTo>
                <a:lnTo>
                  <a:pt x="1447800" y="2002972"/>
                </a:lnTo>
                <a:lnTo>
                  <a:pt x="1360715" y="2307772"/>
                </a:lnTo>
                <a:lnTo>
                  <a:pt x="1371600" y="2547257"/>
                </a:lnTo>
                <a:lnTo>
                  <a:pt x="1360715" y="3167743"/>
                </a:lnTo>
                <a:lnTo>
                  <a:pt x="1338943" y="3918857"/>
                </a:lnTo>
                <a:lnTo>
                  <a:pt x="1338943" y="4049486"/>
                </a:lnTo>
                <a:lnTo>
                  <a:pt x="1426029" y="4201886"/>
                </a:lnTo>
                <a:lnTo>
                  <a:pt x="1513115" y="4321629"/>
                </a:lnTo>
                <a:lnTo>
                  <a:pt x="1567543" y="4441372"/>
                </a:lnTo>
                <a:lnTo>
                  <a:pt x="1556657" y="4561114"/>
                </a:lnTo>
                <a:lnTo>
                  <a:pt x="1491343" y="4637314"/>
                </a:lnTo>
                <a:lnTo>
                  <a:pt x="1306286" y="4724400"/>
                </a:lnTo>
                <a:lnTo>
                  <a:pt x="1045029" y="4724400"/>
                </a:lnTo>
                <a:lnTo>
                  <a:pt x="751115" y="4713514"/>
                </a:lnTo>
                <a:lnTo>
                  <a:pt x="555172" y="4615543"/>
                </a:lnTo>
                <a:lnTo>
                  <a:pt x="489857" y="4495800"/>
                </a:lnTo>
                <a:lnTo>
                  <a:pt x="555172" y="4321629"/>
                </a:lnTo>
                <a:lnTo>
                  <a:pt x="642257" y="4191000"/>
                </a:lnTo>
                <a:lnTo>
                  <a:pt x="696686" y="4016829"/>
                </a:lnTo>
                <a:close/>
              </a:path>
            </a:pathLst>
          </a:cu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429000" y="1653201"/>
            <a:ext cx="1545852" cy="1013799"/>
          </a:xfrm>
          <a:custGeom>
            <a:avLst/>
            <a:gdLst>
              <a:gd name="connsiteX0" fmla="*/ 141514 w 1273628"/>
              <a:gd name="connsiteY0" fmla="*/ 239486 h 609600"/>
              <a:gd name="connsiteX1" fmla="*/ 283028 w 1273628"/>
              <a:gd name="connsiteY1" fmla="*/ 130629 h 609600"/>
              <a:gd name="connsiteX2" fmla="*/ 478971 w 1273628"/>
              <a:gd name="connsiteY2" fmla="*/ 43543 h 609600"/>
              <a:gd name="connsiteX3" fmla="*/ 729343 w 1273628"/>
              <a:gd name="connsiteY3" fmla="*/ 0 h 609600"/>
              <a:gd name="connsiteX4" fmla="*/ 968828 w 1273628"/>
              <a:gd name="connsiteY4" fmla="*/ 65315 h 609600"/>
              <a:gd name="connsiteX5" fmla="*/ 1164771 w 1273628"/>
              <a:gd name="connsiteY5" fmla="*/ 141515 h 609600"/>
              <a:gd name="connsiteX6" fmla="*/ 1273628 w 1273628"/>
              <a:gd name="connsiteY6" fmla="*/ 261257 h 609600"/>
              <a:gd name="connsiteX7" fmla="*/ 1240971 w 1273628"/>
              <a:gd name="connsiteY7" fmla="*/ 446315 h 609600"/>
              <a:gd name="connsiteX8" fmla="*/ 1153886 w 1273628"/>
              <a:gd name="connsiteY8" fmla="*/ 555172 h 609600"/>
              <a:gd name="connsiteX9" fmla="*/ 979714 w 1273628"/>
              <a:gd name="connsiteY9" fmla="*/ 587829 h 609600"/>
              <a:gd name="connsiteX10" fmla="*/ 772886 w 1273628"/>
              <a:gd name="connsiteY10" fmla="*/ 555172 h 609600"/>
              <a:gd name="connsiteX11" fmla="*/ 598714 w 1273628"/>
              <a:gd name="connsiteY11" fmla="*/ 555172 h 609600"/>
              <a:gd name="connsiteX12" fmla="*/ 381000 w 1273628"/>
              <a:gd name="connsiteY12" fmla="*/ 609600 h 609600"/>
              <a:gd name="connsiteX13" fmla="*/ 174171 w 1273628"/>
              <a:gd name="connsiteY13" fmla="*/ 587829 h 609600"/>
              <a:gd name="connsiteX14" fmla="*/ 10886 w 1273628"/>
              <a:gd name="connsiteY14" fmla="*/ 435429 h 609600"/>
              <a:gd name="connsiteX15" fmla="*/ 0 w 1273628"/>
              <a:gd name="connsiteY15" fmla="*/ 381000 h 609600"/>
              <a:gd name="connsiteX16" fmla="*/ 32657 w 1273628"/>
              <a:gd name="connsiteY16" fmla="*/ 315686 h 609600"/>
              <a:gd name="connsiteX17" fmla="*/ 141514 w 1273628"/>
              <a:gd name="connsiteY17" fmla="*/ 239486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3628" h="609600">
                <a:moveTo>
                  <a:pt x="141514" y="239486"/>
                </a:moveTo>
                <a:lnTo>
                  <a:pt x="283028" y="130629"/>
                </a:lnTo>
                <a:lnTo>
                  <a:pt x="478971" y="43543"/>
                </a:lnTo>
                <a:lnTo>
                  <a:pt x="729343" y="0"/>
                </a:lnTo>
                <a:lnTo>
                  <a:pt x="968828" y="65315"/>
                </a:lnTo>
                <a:lnTo>
                  <a:pt x="1164771" y="141515"/>
                </a:lnTo>
                <a:lnTo>
                  <a:pt x="1273628" y="261257"/>
                </a:lnTo>
                <a:lnTo>
                  <a:pt x="1240971" y="446315"/>
                </a:lnTo>
                <a:lnTo>
                  <a:pt x="1153886" y="555172"/>
                </a:lnTo>
                <a:lnTo>
                  <a:pt x="979714" y="587829"/>
                </a:lnTo>
                <a:lnTo>
                  <a:pt x="772886" y="555172"/>
                </a:lnTo>
                <a:lnTo>
                  <a:pt x="598714" y="555172"/>
                </a:lnTo>
                <a:lnTo>
                  <a:pt x="381000" y="609600"/>
                </a:lnTo>
                <a:lnTo>
                  <a:pt x="174171" y="587829"/>
                </a:lnTo>
                <a:lnTo>
                  <a:pt x="10886" y="435429"/>
                </a:lnTo>
                <a:lnTo>
                  <a:pt x="0" y="381000"/>
                </a:lnTo>
                <a:lnTo>
                  <a:pt x="32657" y="315686"/>
                </a:lnTo>
                <a:lnTo>
                  <a:pt x="141514" y="239486"/>
                </a:lnTo>
                <a:close/>
              </a:path>
            </a:pathLst>
          </a:custGeom>
          <a:solidFill>
            <a:srgbClr val="C8D7EA"/>
          </a:solidFill>
          <a:ln w="38100">
            <a:solidFill>
              <a:schemeClr val="accent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descr="http://www.lhsc.on.ca/_images/Genetics/centraldogma.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6172" b="89769" l="7429" r="15429"/>
                    </a14:imgEffect>
                  </a14:imgLayer>
                </a14:imgProps>
              </a:ext>
              <a:ext uri="{28A0092B-C50C-407E-A947-70E740481C1C}">
                <a14:useLocalDpi xmlns:a14="http://schemas.microsoft.com/office/drawing/2010/main" val="0"/>
              </a:ext>
            </a:extLst>
          </a:blip>
          <a:srcRect l="6613" t="16623" r="83509" b="9475"/>
          <a:stretch/>
        </p:blipFill>
        <p:spPr bwMode="auto">
          <a:xfrm rot="3720830">
            <a:off x="4081512" y="1655172"/>
            <a:ext cx="233151" cy="75506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3733800" y="1755262"/>
            <a:ext cx="537327" cy="323165"/>
          </a:xfrm>
          <a:prstGeom prst="rect">
            <a:avLst/>
          </a:prstGeom>
          <a:noFill/>
        </p:spPr>
        <p:txBody>
          <a:bodyPr wrap="none" rtlCol="0">
            <a:spAutoFit/>
          </a:bodyPr>
          <a:lstStyle/>
          <a:p>
            <a:r>
              <a:rPr lang="en-US" sz="1500" dirty="0" smtClean="0"/>
              <a:t>DNA</a:t>
            </a:r>
            <a:endParaRPr lang="en-US" sz="1500" dirty="0"/>
          </a:p>
        </p:txBody>
      </p:sp>
      <p:sp>
        <p:nvSpPr>
          <p:cNvPr id="48" name="TextBox 47"/>
          <p:cNvSpPr txBox="1"/>
          <p:nvPr/>
        </p:nvSpPr>
        <p:spPr>
          <a:xfrm>
            <a:off x="5288416" y="1371600"/>
            <a:ext cx="1016625" cy="400110"/>
          </a:xfrm>
          <a:prstGeom prst="rect">
            <a:avLst/>
          </a:prstGeom>
          <a:noFill/>
        </p:spPr>
        <p:txBody>
          <a:bodyPr wrap="none" rtlCol="0">
            <a:spAutoFit/>
          </a:bodyPr>
          <a:lstStyle/>
          <a:p>
            <a:r>
              <a:rPr lang="en-US" sz="2000" dirty="0" smtClean="0"/>
              <a:t>Nucleus</a:t>
            </a:r>
            <a:endParaRPr lang="en-US" sz="2000" dirty="0"/>
          </a:p>
        </p:txBody>
      </p:sp>
      <p:cxnSp>
        <p:nvCxnSpPr>
          <p:cNvPr id="49" name="Straight Connector 48"/>
          <p:cNvCxnSpPr/>
          <p:nvPr/>
        </p:nvCxnSpPr>
        <p:spPr>
          <a:xfrm flipV="1">
            <a:off x="4823774" y="1643004"/>
            <a:ext cx="520138" cy="465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21082" y="2633323"/>
            <a:ext cx="1305550" cy="400110"/>
          </a:xfrm>
          <a:prstGeom prst="rect">
            <a:avLst/>
          </a:prstGeom>
          <a:noFill/>
        </p:spPr>
        <p:txBody>
          <a:bodyPr wrap="none" rtlCol="0">
            <a:spAutoFit/>
          </a:bodyPr>
          <a:lstStyle/>
          <a:p>
            <a:r>
              <a:rPr lang="en-US" sz="2000" dirty="0" smtClean="0"/>
              <a:t>Cytoplasm</a:t>
            </a:r>
            <a:endParaRPr lang="en-US" sz="2000" dirty="0"/>
          </a:p>
        </p:txBody>
      </p:sp>
      <p:cxnSp>
        <p:nvCxnSpPr>
          <p:cNvPr id="12" name="Straight Connector 11"/>
          <p:cNvCxnSpPr/>
          <p:nvPr/>
        </p:nvCxnSpPr>
        <p:spPr>
          <a:xfrm flipV="1">
            <a:off x="4657087" y="2920773"/>
            <a:ext cx="829313" cy="221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19693" y="3720582"/>
            <a:ext cx="828753" cy="323165"/>
          </a:xfrm>
          <a:prstGeom prst="rect">
            <a:avLst/>
          </a:prstGeom>
          <a:noFill/>
        </p:spPr>
        <p:txBody>
          <a:bodyPr wrap="none" rtlCol="0">
            <a:spAutoFit/>
          </a:bodyPr>
          <a:lstStyle/>
          <a:p>
            <a:r>
              <a:rPr lang="en-US" sz="1500" dirty="0" smtClean="0"/>
              <a:t>Proteins</a:t>
            </a:r>
            <a:endParaRPr lang="en-US" sz="1500" dirty="0"/>
          </a:p>
        </p:txBody>
      </p:sp>
      <p:sp>
        <p:nvSpPr>
          <p:cNvPr id="16" name="Title 3"/>
          <p:cNvSpPr>
            <a:spLocks noGrp="1"/>
          </p:cNvSpPr>
          <p:nvPr>
            <p:ph type="title"/>
          </p:nvPr>
        </p:nvSpPr>
        <p:spPr>
          <a:xfrm>
            <a:off x="0" y="274638"/>
            <a:ext cx="9144000" cy="1143000"/>
          </a:xfrm>
        </p:spPr>
        <p:txBody>
          <a:bodyPr>
            <a:noAutofit/>
          </a:bodyPr>
          <a:lstStyle/>
          <a:p>
            <a:r>
              <a:rPr lang="en-US" dirty="0" smtClean="0"/>
              <a:t>Overstimulation increases protein </a:t>
            </a:r>
            <a:r>
              <a:rPr lang="en-US" dirty="0"/>
              <a:t>s</a:t>
            </a:r>
            <a:r>
              <a:rPr lang="en-US" dirty="0" smtClean="0"/>
              <a:t>ynthesis</a:t>
            </a:r>
            <a:endParaRPr lang="en-US" dirty="0"/>
          </a:p>
        </p:txBody>
      </p:sp>
      <p:pic>
        <p:nvPicPr>
          <p:cNvPr id="17" name="Picture 2" descr="http://www.lhsc.on.ca/_images/Genetics/centraldogma.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5512" b="88779" l="40571" r="48286"/>
                    </a14:imgEffect>
                  </a14:imgLayer>
                </a14:imgProps>
              </a:ext>
              <a:ext uri="{28A0092B-C50C-407E-A947-70E740481C1C}">
                <a14:useLocalDpi xmlns:a14="http://schemas.microsoft.com/office/drawing/2010/main" val="0"/>
              </a:ext>
            </a:extLst>
          </a:blip>
          <a:srcRect l="39766" t="16163" r="50697" b="9083"/>
          <a:stretch/>
        </p:blipFill>
        <p:spPr bwMode="auto">
          <a:xfrm rot="3961760">
            <a:off x="4321322" y="2004489"/>
            <a:ext cx="189186" cy="6418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373253" y="2288662"/>
            <a:ext cx="522900" cy="323165"/>
          </a:xfrm>
          <a:prstGeom prst="rect">
            <a:avLst/>
          </a:prstGeom>
          <a:noFill/>
        </p:spPr>
        <p:txBody>
          <a:bodyPr wrap="none" rtlCol="0">
            <a:spAutoFit/>
          </a:bodyPr>
          <a:lstStyle/>
          <a:p>
            <a:r>
              <a:rPr lang="en-US" sz="1500" dirty="0" smtClean="0"/>
              <a:t>RNA</a:t>
            </a:r>
            <a:endParaRPr lang="en-US" sz="1500" dirty="0"/>
          </a:p>
        </p:txBody>
      </p:sp>
      <p:sp>
        <p:nvSpPr>
          <p:cNvPr id="20" name="Arc 19"/>
          <p:cNvSpPr/>
          <p:nvPr/>
        </p:nvSpPr>
        <p:spPr>
          <a:xfrm flipH="1">
            <a:off x="3835518" y="2455434"/>
            <a:ext cx="560881" cy="879867"/>
          </a:xfrm>
          <a:prstGeom prst="arc">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2" descr="http://www.lhsc.on.ca/_images/Genetics/centraldogma.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5512" b="88779" l="40571" r="48286"/>
                    </a14:imgEffect>
                  </a14:imgLayer>
                </a14:imgProps>
              </a:ext>
              <a:ext uri="{28A0092B-C50C-407E-A947-70E740481C1C}">
                <a14:useLocalDpi xmlns:a14="http://schemas.microsoft.com/office/drawing/2010/main" val="0"/>
              </a:ext>
            </a:extLst>
          </a:blip>
          <a:srcRect l="39766" t="16163" r="50697" b="9083"/>
          <a:stretch/>
        </p:blipFill>
        <p:spPr bwMode="auto">
          <a:xfrm rot="5700000">
            <a:off x="3740925" y="2634643"/>
            <a:ext cx="189186" cy="64188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971800" y="1933545"/>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00400" y="1825858"/>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78678" y="1455744"/>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4308210" y="2124760"/>
            <a:ext cx="91050" cy="157125"/>
          </a:xfrm>
          <a:prstGeom prst="straightConnector1">
            <a:avLst/>
          </a:prstGeom>
          <a:ln w="254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827274" y="3048000"/>
            <a:ext cx="101768" cy="287301"/>
          </a:xfrm>
          <a:prstGeom prst="straightConnector1">
            <a:avLst/>
          </a:prstGeom>
          <a:ln w="254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124200" y="1981200"/>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276600" y="1687284"/>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9000" y="1600198"/>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37858" y="1542830"/>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012622" y="2057398"/>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6" descr="http://discovermagazine.com/2009/oct/03-sea-change-challenging-biology.s-central-dogma/micrornadiag.jpg"/>
          <p:cNvPicPr>
            <a:picLocks noChangeAspect="1" noChangeArrowheads="1"/>
          </p:cNvPicPr>
          <p:nvPr/>
        </p:nvPicPr>
        <p:blipFill rotWithShape="1">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ackgroundRemoval t="24000" b="46286" l="83387" r="98871"/>
                    </a14:imgEffect>
                    <a14:imgEffect>
                      <a14:sharpenSoften amount="37000"/>
                    </a14:imgEffect>
                    <a14:imgEffect>
                      <a14:colorTemperature colorTemp="6375"/>
                    </a14:imgEffect>
                    <a14:imgEffect>
                      <a14:saturation sat="400000"/>
                    </a14:imgEffect>
                    <a14:imgEffect>
                      <a14:brightnessContrast bright="3000" contrast="-41000"/>
                    </a14:imgEffect>
                  </a14:imgLayer>
                </a14:imgProps>
              </a:ext>
              <a:ext uri="{28A0092B-C50C-407E-A947-70E740481C1C}">
                <a14:useLocalDpi xmlns:a14="http://schemas.microsoft.com/office/drawing/2010/main" val="0"/>
              </a:ext>
            </a:extLst>
          </a:blip>
          <a:srcRect l="83161" t="22857" b="52862"/>
          <a:stretch/>
        </p:blipFill>
        <p:spPr bwMode="auto">
          <a:xfrm rot="14397979">
            <a:off x="4083358" y="3181495"/>
            <a:ext cx="320852" cy="26118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discovermagazine.com/2009/oct/03-sea-change-challenging-biology.s-central-dogma/micrornadiag.jpg"/>
          <p:cNvPicPr>
            <a:picLocks noChangeAspect="1" noChangeArrowheads="1"/>
          </p:cNvPicPr>
          <p:nvPr/>
        </p:nvPicPr>
        <p:blipFill rotWithShape="1">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ackgroundRemoval t="24000" b="46286" l="83387" r="98871"/>
                    </a14:imgEffect>
                    <a14:imgEffect>
                      <a14:sharpenSoften amount="37000"/>
                    </a14:imgEffect>
                    <a14:imgEffect>
                      <a14:colorTemperature colorTemp="6375"/>
                    </a14:imgEffect>
                    <a14:imgEffect>
                      <a14:saturation sat="400000"/>
                    </a14:imgEffect>
                    <a14:imgEffect>
                      <a14:brightnessContrast bright="3000" contrast="-41000"/>
                    </a14:imgEffect>
                  </a14:imgLayer>
                </a14:imgProps>
              </a:ext>
              <a:ext uri="{28A0092B-C50C-407E-A947-70E740481C1C}">
                <a14:useLocalDpi xmlns:a14="http://schemas.microsoft.com/office/drawing/2010/main" val="0"/>
              </a:ext>
            </a:extLst>
          </a:blip>
          <a:srcRect l="83161" t="22857" b="52862"/>
          <a:stretch/>
        </p:blipFill>
        <p:spPr bwMode="auto">
          <a:xfrm rot="14397979">
            <a:off x="3878174" y="3385742"/>
            <a:ext cx="320852" cy="26118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http://discovermagazine.com/2009/oct/03-sea-change-challenging-biology.s-central-dogma/micrornadiag.jpg"/>
          <p:cNvPicPr>
            <a:picLocks noChangeAspect="1" noChangeArrowheads="1"/>
          </p:cNvPicPr>
          <p:nvPr/>
        </p:nvPicPr>
        <p:blipFill rotWithShape="1">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ackgroundRemoval t="24000" b="46286" l="83387" r="98871"/>
                    </a14:imgEffect>
                    <a14:imgEffect>
                      <a14:sharpenSoften amount="37000"/>
                    </a14:imgEffect>
                    <a14:imgEffect>
                      <a14:colorTemperature colorTemp="6375"/>
                    </a14:imgEffect>
                    <a14:imgEffect>
                      <a14:saturation sat="400000"/>
                    </a14:imgEffect>
                    <a14:imgEffect>
                      <a14:brightnessContrast bright="3000" contrast="-41000"/>
                    </a14:imgEffect>
                  </a14:imgLayer>
                </a14:imgProps>
              </a:ext>
              <a:ext uri="{28A0092B-C50C-407E-A947-70E740481C1C}">
                <a14:useLocalDpi xmlns:a14="http://schemas.microsoft.com/office/drawing/2010/main" val="0"/>
              </a:ext>
            </a:extLst>
          </a:blip>
          <a:srcRect l="83161" t="22857" b="52862"/>
          <a:stretch/>
        </p:blipFill>
        <p:spPr bwMode="auto">
          <a:xfrm rot="14397979">
            <a:off x="4204703" y="3473202"/>
            <a:ext cx="320852" cy="261183"/>
          </a:xfrm>
          <a:prstGeom prst="rect">
            <a:avLst/>
          </a:prstGeom>
          <a:noFill/>
          <a:extLst>
            <a:ext uri="{909E8E84-426E-40DD-AFC4-6F175D3DCCD1}">
              <a14:hiddenFill xmlns:a14="http://schemas.microsoft.com/office/drawing/2010/main">
                <a:solidFill>
                  <a:srgbClr val="FFFFFF"/>
                </a:solidFill>
              </a14:hiddenFill>
            </a:ext>
          </a:extLst>
        </p:spPr>
      </p:pic>
      <p:sp>
        <p:nvSpPr>
          <p:cNvPr id="36" name="Content Placeholder 2"/>
          <p:cNvSpPr txBox="1">
            <a:spLocks/>
          </p:cNvSpPr>
          <p:nvPr/>
        </p:nvSpPr>
        <p:spPr>
          <a:xfrm>
            <a:off x="5029200" y="3352800"/>
            <a:ext cx="3973071" cy="29829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Proteins assemble synapses. </a:t>
            </a:r>
          </a:p>
          <a:p>
            <a:pPr lvl="2"/>
            <a:endParaRPr lang="en-US" sz="1700" dirty="0" smtClean="0"/>
          </a:p>
          <a:p>
            <a:r>
              <a:rPr lang="en-US" sz="2500" dirty="0" smtClean="0"/>
              <a:t>What effect would increased protein synthesis have on the number of synapses?</a:t>
            </a:r>
            <a:endParaRPr lang="en-US" sz="2500" dirty="0"/>
          </a:p>
        </p:txBody>
      </p:sp>
    </p:spTree>
    <p:extLst>
      <p:ext uri="{BB962C8B-B14F-4D97-AF65-F5344CB8AC3E}">
        <p14:creationId xmlns:p14="http://schemas.microsoft.com/office/powerpoint/2010/main" val="8048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2895600" y="1464127"/>
            <a:ext cx="2786743" cy="4724400"/>
          </a:xfrm>
          <a:custGeom>
            <a:avLst/>
            <a:gdLst>
              <a:gd name="connsiteX0" fmla="*/ 990600 w 2786743"/>
              <a:gd name="connsiteY0" fmla="*/ 2492828 h 4724400"/>
              <a:gd name="connsiteX1" fmla="*/ 979714 w 2786743"/>
              <a:gd name="connsiteY1" fmla="*/ 2133600 h 4724400"/>
              <a:gd name="connsiteX2" fmla="*/ 925286 w 2786743"/>
              <a:gd name="connsiteY2" fmla="*/ 1894114 h 4724400"/>
              <a:gd name="connsiteX3" fmla="*/ 370114 w 2786743"/>
              <a:gd name="connsiteY3" fmla="*/ 1317171 h 4724400"/>
              <a:gd name="connsiteX4" fmla="*/ 250371 w 2786743"/>
              <a:gd name="connsiteY4" fmla="*/ 947057 h 4724400"/>
              <a:gd name="connsiteX5" fmla="*/ 348343 w 2786743"/>
              <a:gd name="connsiteY5" fmla="*/ 587828 h 4724400"/>
              <a:gd name="connsiteX6" fmla="*/ 587829 w 2786743"/>
              <a:gd name="connsiteY6" fmla="*/ 272143 h 4724400"/>
              <a:gd name="connsiteX7" fmla="*/ 1045029 w 2786743"/>
              <a:gd name="connsiteY7" fmla="*/ 10885 h 4724400"/>
              <a:gd name="connsiteX8" fmla="*/ 1099457 w 2786743"/>
              <a:gd name="connsiteY8" fmla="*/ 10885 h 4724400"/>
              <a:gd name="connsiteX9" fmla="*/ 1404257 w 2786743"/>
              <a:gd name="connsiteY9" fmla="*/ 0 h 4724400"/>
              <a:gd name="connsiteX10" fmla="*/ 1632857 w 2786743"/>
              <a:gd name="connsiteY10" fmla="*/ 32657 h 4724400"/>
              <a:gd name="connsiteX11" fmla="*/ 1817914 w 2786743"/>
              <a:gd name="connsiteY11" fmla="*/ 108857 h 4724400"/>
              <a:gd name="connsiteX12" fmla="*/ 1992086 w 2786743"/>
              <a:gd name="connsiteY12" fmla="*/ 217714 h 4724400"/>
              <a:gd name="connsiteX13" fmla="*/ 2177143 w 2786743"/>
              <a:gd name="connsiteY13" fmla="*/ 348343 h 4724400"/>
              <a:gd name="connsiteX14" fmla="*/ 2286000 w 2786743"/>
              <a:gd name="connsiteY14" fmla="*/ 544285 h 4724400"/>
              <a:gd name="connsiteX15" fmla="*/ 2362200 w 2786743"/>
              <a:gd name="connsiteY15" fmla="*/ 751114 h 4724400"/>
              <a:gd name="connsiteX16" fmla="*/ 2373086 w 2786743"/>
              <a:gd name="connsiteY16" fmla="*/ 957943 h 4724400"/>
              <a:gd name="connsiteX17" fmla="*/ 2373086 w 2786743"/>
              <a:gd name="connsiteY17" fmla="*/ 1153885 h 4724400"/>
              <a:gd name="connsiteX18" fmla="*/ 2264229 w 2786743"/>
              <a:gd name="connsiteY18" fmla="*/ 1371600 h 4724400"/>
              <a:gd name="connsiteX19" fmla="*/ 2144486 w 2786743"/>
              <a:gd name="connsiteY19" fmla="*/ 1534885 h 4724400"/>
              <a:gd name="connsiteX20" fmla="*/ 1981200 w 2786743"/>
              <a:gd name="connsiteY20" fmla="*/ 1654628 h 4724400"/>
              <a:gd name="connsiteX21" fmla="*/ 1817914 w 2786743"/>
              <a:gd name="connsiteY21" fmla="*/ 1817914 h 4724400"/>
              <a:gd name="connsiteX22" fmla="*/ 1741714 w 2786743"/>
              <a:gd name="connsiteY22" fmla="*/ 1948543 h 4724400"/>
              <a:gd name="connsiteX23" fmla="*/ 1665514 w 2786743"/>
              <a:gd name="connsiteY23" fmla="*/ 2198914 h 4724400"/>
              <a:gd name="connsiteX24" fmla="*/ 1632857 w 2786743"/>
              <a:gd name="connsiteY24" fmla="*/ 2503714 h 4724400"/>
              <a:gd name="connsiteX25" fmla="*/ 1621971 w 2786743"/>
              <a:gd name="connsiteY25" fmla="*/ 2688771 h 4724400"/>
              <a:gd name="connsiteX26" fmla="*/ 2177143 w 2786743"/>
              <a:gd name="connsiteY26" fmla="*/ 3080657 h 4724400"/>
              <a:gd name="connsiteX27" fmla="*/ 2416629 w 2786743"/>
              <a:gd name="connsiteY27" fmla="*/ 3091543 h 4724400"/>
              <a:gd name="connsiteX28" fmla="*/ 2547257 w 2786743"/>
              <a:gd name="connsiteY28" fmla="*/ 3058885 h 4724400"/>
              <a:gd name="connsiteX29" fmla="*/ 2721429 w 2786743"/>
              <a:gd name="connsiteY29" fmla="*/ 3091543 h 4724400"/>
              <a:gd name="connsiteX30" fmla="*/ 2775857 w 2786743"/>
              <a:gd name="connsiteY30" fmla="*/ 3178628 h 4724400"/>
              <a:gd name="connsiteX31" fmla="*/ 2786743 w 2786743"/>
              <a:gd name="connsiteY31" fmla="*/ 3309257 h 4724400"/>
              <a:gd name="connsiteX32" fmla="*/ 2732314 w 2786743"/>
              <a:gd name="connsiteY32" fmla="*/ 3472543 h 4724400"/>
              <a:gd name="connsiteX33" fmla="*/ 2492829 w 2786743"/>
              <a:gd name="connsiteY33" fmla="*/ 3907971 h 4724400"/>
              <a:gd name="connsiteX34" fmla="*/ 2362200 w 2786743"/>
              <a:gd name="connsiteY34" fmla="*/ 3984171 h 4724400"/>
              <a:gd name="connsiteX35" fmla="*/ 2264229 w 2786743"/>
              <a:gd name="connsiteY35" fmla="*/ 4027714 h 4724400"/>
              <a:gd name="connsiteX36" fmla="*/ 2144486 w 2786743"/>
              <a:gd name="connsiteY36" fmla="*/ 4038600 h 4724400"/>
              <a:gd name="connsiteX37" fmla="*/ 2024743 w 2786743"/>
              <a:gd name="connsiteY37" fmla="*/ 3897085 h 4724400"/>
              <a:gd name="connsiteX38" fmla="*/ 1959429 w 2786743"/>
              <a:gd name="connsiteY38" fmla="*/ 3744685 h 4724400"/>
              <a:gd name="connsiteX39" fmla="*/ 1719943 w 2786743"/>
              <a:gd name="connsiteY39" fmla="*/ 3483428 h 4724400"/>
              <a:gd name="connsiteX40" fmla="*/ 1611086 w 2786743"/>
              <a:gd name="connsiteY40" fmla="*/ 3429000 h 4724400"/>
              <a:gd name="connsiteX41" fmla="*/ 1611086 w 2786743"/>
              <a:gd name="connsiteY41" fmla="*/ 3984171 h 4724400"/>
              <a:gd name="connsiteX42" fmla="*/ 1621971 w 2786743"/>
              <a:gd name="connsiteY42" fmla="*/ 4049485 h 4724400"/>
              <a:gd name="connsiteX43" fmla="*/ 1752600 w 2786743"/>
              <a:gd name="connsiteY43" fmla="*/ 4256314 h 4724400"/>
              <a:gd name="connsiteX44" fmla="*/ 1839686 w 2786743"/>
              <a:gd name="connsiteY44" fmla="*/ 4386943 h 4724400"/>
              <a:gd name="connsiteX45" fmla="*/ 1807029 w 2786743"/>
              <a:gd name="connsiteY45" fmla="*/ 4593771 h 4724400"/>
              <a:gd name="connsiteX46" fmla="*/ 1632857 w 2786743"/>
              <a:gd name="connsiteY46" fmla="*/ 4724400 h 4724400"/>
              <a:gd name="connsiteX47" fmla="*/ 1012371 w 2786743"/>
              <a:gd name="connsiteY47" fmla="*/ 4724400 h 4724400"/>
              <a:gd name="connsiteX48" fmla="*/ 849086 w 2786743"/>
              <a:gd name="connsiteY48" fmla="*/ 4615543 h 4724400"/>
              <a:gd name="connsiteX49" fmla="*/ 772886 w 2786743"/>
              <a:gd name="connsiteY49" fmla="*/ 4484914 h 4724400"/>
              <a:gd name="connsiteX50" fmla="*/ 805543 w 2786743"/>
              <a:gd name="connsiteY50" fmla="*/ 4310743 h 4724400"/>
              <a:gd name="connsiteX51" fmla="*/ 903514 w 2786743"/>
              <a:gd name="connsiteY51" fmla="*/ 4180114 h 4724400"/>
              <a:gd name="connsiteX52" fmla="*/ 979714 w 2786743"/>
              <a:gd name="connsiteY52" fmla="*/ 3940628 h 4724400"/>
              <a:gd name="connsiteX53" fmla="*/ 1012371 w 2786743"/>
              <a:gd name="connsiteY53" fmla="*/ 3799114 h 4724400"/>
              <a:gd name="connsiteX54" fmla="*/ 1023257 w 2786743"/>
              <a:gd name="connsiteY54" fmla="*/ 3363685 h 4724400"/>
              <a:gd name="connsiteX55" fmla="*/ 947057 w 2786743"/>
              <a:gd name="connsiteY55" fmla="*/ 3385457 h 4724400"/>
              <a:gd name="connsiteX56" fmla="*/ 914400 w 2786743"/>
              <a:gd name="connsiteY56" fmla="*/ 3526971 h 4724400"/>
              <a:gd name="connsiteX57" fmla="*/ 859971 w 2786743"/>
              <a:gd name="connsiteY57" fmla="*/ 3722914 h 4724400"/>
              <a:gd name="connsiteX58" fmla="*/ 805543 w 2786743"/>
              <a:gd name="connsiteY58" fmla="*/ 3875314 h 4724400"/>
              <a:gd name="connsiteX59" fmla="*/ 664029 w 2786743"/>
              <a:gd name="connsiteY59" fmla="*/ 3918857 h 4724400"/>
              <a:gd name="connsiteX60" fmla="*/ 522514 w 2786743"/>
              <a:gd name="connsiteY60" fmla="*/ 3864428 h 4724400"/>
              <a:gd name="connsiteX61" fmla="*/ 413657 w 2786743"/>
              <a:gd name="connsiteY61" fmla="*/ 3820885 h 4724400"/>
              <a:gd name="connsiteX62" fmla="*/ 97971 w 2786743"/>
              <a:gd name="connsiteY62" fmla="*/ 3461657 h 4724400"/>
              <a:gd name="connsiteX63" fmla="*/ 0 w 2786743"/>
              <a:gd name="connsiteY63" fmla="*/ 3211285 h 4724400"/>
              <a:gd name="connsiteX64" fmla="*/ 10886 w 2786743"/>
              <a:gd name="connsiteY64" fmla="*/ 3102428 h 4724400"/>
              <a:gd name="connsiteX65" fmla="*/ 174171 w 2786743"/>
              <a:gd name="connsiteY65" fmla="*/ 3026228 h 4724400"/>
              <a:gd name="connsiteX66" fmla="*/ 326571 w 2786743"/>
              <a:gd name="connsiteY66" fmla="*/ 2993571 h 4724400"/>
              <a:gd name="connsiteX67" fmla="*/ 522514 w 2786743"/>
              <a:gd name="connsiteY67" fmla="*/ 2939143 h 4724400"/>
              <a:gd name="connsiteX68" fmla="*/ 653143 w 2786743"/>
              <a:gd name="connsiteY68" fmla="*/ 2884714 h 4724400"/>
              <a:gd name="connsiteX69" fmla="*/ 990600 w 2786743"/>
              <a:gd name="connsiteY69" fmla="*/ 2492828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786743" h="4724400">
                <a:moveTo>
                  <a:pt x="990600" y="2492828"/>
                </a:moveTo>
                <a:lnTo>
                  <a:pt x="979714" y="2133600"/>
                </a:lnTo>
                <a:lnTo>
                  <a:pt x="925286" y="1894114"/>
                </a:lnTo>
                <a:lnTo>
                  <a:pt x="370114" y="1317171"/>
                </a:lnTo>
                <a:lnTo>
                  <a:pt x="250371" y="947057"/>
                </a:lnTo>
                <a:lnTo>
                  <a:pt x="348343" y="587828"/>
                </a:lnTo>
                <a:lnTo>
                  <a:pt x="587829" y="272143"/>
                </a:lnTo>
                <a:lnTo>
                  <a:pt x="1045029" y="10885"/>
                </a:lnTo>
                <a:lnTo>
                  <a:pt x="1099457" y="10885"/>
                </a:lnTo>
                <a:lnTo>
                  <a:pt x="1404257" y="0"/>
                </a:lnTo>
                <a:lnTo>
                  <a:pt x="1632857" y="32657"/>
                </a:lnTo>
                <a:lnTo>
                  <a:pt x="1817914" y="108857"/>
                </a:lnTo>
                <a:lnTo>
                  <a:pt x="1992086" y="217714"/>
                </a:lnTo>
                <a:lnTo>
                  <a:pt x="2177143" y="348343"/>
                </a:lnTo>
                <a:lnTo>
                  <a:pt x="2286000" y="544285"/>
                </a:lnTo>
                <a:lnTo>
                  <a:pt x="2362200" y="751114"/>
                </a:lnTo>
                <a:lnTo>
                  <a:pt x="2373086" y="957943"/>
                </a:lnTo>
                <a:lnTo>
                  <a:pt x="2373086" y="1153885"/>
                </a:lnTo>
                <a:lnTo>
                  <a:pt x="2264229" y="1371600"/>
                </a:lnTo>
                <a:lnTo>
                  <a:pt x="2144486" y="1534885"/>
                </a:lnTo>
                <a:lnTo>
                  <a:pt x="1981200" y="1654628"/>
                </a:lnTo>
                <a:lnTo>
                  <a:pt x="1817914" y="1817914"/>
                </a:lnTo>
                <a:lnTo>
                  <a:pt x="1741714" y="1948543"/>
                </a:lnTo>
                <a:lnTo>
                  <a:pt x="1665514" y="2198914"/>
                </a:lnTo>
                <a:lnTo>
                  <a:pt x="1632857" y="2503714"/>
                </a:lnTo>
                <a:lnTo>
                  <a:pt x="1621971" y="2688771"/>
                </a:lnTo>
                <a:lnTo>
                  <a:pt x="2177143" y="3080657"/>
                </a:lnTo>
                <a:lnTo>
                  <a:pt x="2416629" y="3091543"/>
                </a:lnTo>
                <a:lnTo>
                  <a:pt x="2547257" y="3058885"/>
                </a:lnTo>
                <a:lnTo>
                  <a:pt x="2721429" y="3091543"/>
                </a:lnTo>
                <a:lnTo>
                  <a:pt x="2775857" y="3178628"/>
                </a:lnTo>
                <a:lnTo>
                  <a:pt x="2786743" y="3309257"/>
                </a:lnTo>
                <a:lnTo>
                  <a:pt x="2732314" y="3472543"/>
                </a:lnTo>
                <a:lnTo>
                  <a:pt x="2492829" y="3907971"/>
                </a:lnTo>
                <a:lnTo>
                  <a:pt x="2362200" y="3984171"/>
                </a:lnTo>
                <a:lnTo>
                  <a:pt x="2264229" y="4027714"/>
                </a:lnTo>
                <a:lnTo>
                  <a:pt x="2144486" y="4038600"/>
                </a:lnTo>
                <a:lnTo>
                  <a:pt x="2024743" y="3897085"/>
                </a:lnTo>
                <a:lnTo>
                  <a:pt x="1959429" y="3744685"/>
                </a:lnTo>
                <a:lnTo>
                  <a:pt x="1719943" y="3483428"/>
                </a:lnTo>
                <a:lnTo>
                  <a:pt x="1611086" y="3429000"/>
                </a:lnTo>
                <a:lnTo>
                  <a:pt x="1611086" y="3984171"/>
                </a:lnTo>
                <a:lnTo>
                  <a:pt x="1621971" y="4049485"/>
                </a:lnTo>
                <a:lnTo>
                  <a:pt x="1752600" y="4256314"/>
                </a:lnTo>
                <a:lnTo>
                  <a:pt x="1839686" y="4386943"/>
                </a:lnTo>
                <a:lnTo>
                  <a:pt x="1807029" y="4593771"/>
                </a:lnTo>
                <a:lnTo>
                  <a:pt x="1632857" y="4724400"/>
                </a:lnTo>
                <a:lnTo>
                  <a:pt x="1012371" y="4724400"/>
                </a:lnTo>
                <a:lnTo>
                  <a:pt x="849086" y="4615543"/>
                </a:lnTo>
                <a:lnTo>
                  <a:pt x="772886" y="4484914"/>
                </a:lnTo>
                <a:lnTo>
                  <a:pt x="805543" y="4310743"/>
                </a:lnTo>
                <a:lnTo>
                  <a:pt x="903514" y="4180114"/>
                </a:lnTo>
                <a:lnTo>
                  <a:pt x="979714" y="3940628"/>
                </a:lnTo>
                <a:lnTo>
                  <a:pt x="1012371" y="3799114"/>
                </a:lnTo>
                <a:lnTo>
                  <a:pt x="1023257" y="3363685"/>
                </a:lnTo>
                <a:lnTo>
                  <a:pt x="947057" y="3385457"/>
                </a:lnTo>
                <a:lnTo>
                  <a:pt x="914400" y="3526971"/>
                </a:lnTo>
                <a:lnTo>
                  <a:pt x="859971" y="3722914"/>
                </a:lnTo>
                <a:lnTo>
                  <a:pt x="805543" y="3875314"/>
                </a:lnTo>
                <a:lnTo>
                  <a:pt x="664029" y="3918857"/>
                </a:lnTo>
                <a:lnTo>
                  <a:pt x="522514" y="3864428"/>
                </a:lnTo>
                <a:lnTo>
                  <a:pt x="413657" y="3820885"/>
                </a:lnTo>
                <a:lnTo>
                  <a:pt x="97971" y="3461657"/>
                </a:lnTo>
                <a:lnTo>
                  <a:pt x="0" y="3211285"/>
                </a:lnTo>
                <a:lnTo>
                  <a:pt x="10886" y="3102428"/>
                </a:lnTo>
                <a:lnTo>
                  <a:pt x="174171" y="3026228"/>
                </a:lnTo>
                <a:lnTo>
                  <a:pt x="326571" y="2993571"/>
                </a:lnTo>
                <a:lnTo>
                  <a:pt x="522514" y="2939143"/>
                </a:lnTo>
                <a:lnTo>
                  <a:pt x="653143" y="2884714"/>
                </a:lnTo>
                <a:lnTo>
                  <a:pt x="990600" y="2492828"/>
                </a:lnTo>
                <a:close/>
              </a:path>
            </a:pathLst>
          </a:cu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9762">
            <a:off x="678840" y="-2502164"/>
            <a:ext cx="2111829" cy="4724400"/>
          </a:xfrm>
          <a:custGeom>
            <a:avLst/>
            <a:gdLst>
              <a:gd name="connsiteX0" fmla="*/ 696686 w 2111829"/>
              <a:gd name="connsiteY0" fmla="*/ 4016829 h 4724400"/>
              <a:gd name="connsiteX1" fmla="*/ 729343 w 2111829"/>
              <a:gd name="connsiteY1" fmla="*/ 3875314 h 4724400"/>
              <a:gd name="connsiteX2" fmla="*/ 740229 w 2111829"/>
              <a:gd name="connsiteY2" fmla="*/ 2133600 h 4724400"/>
              <a:gd name="connsiteX3" fmla="*/ 631372 w 2111829"/>
              <a:gd name="connsiteY3" fmla="*/ 1861457 h 4724400"/>
              <a:gd name="connsiteX4" fmla="*/ 413657 w 2111829"/>
              <a:gd name="connsiteY4" fmla="*/ 1643743 h 4724400"/>
              <a:gd name="connsiteX5" fmla="*/ 87086 w 2111829"/>
              <a:gd name="connsiteY5" fmla="*/ 1306286 h 4724400"/>
              <a:gd name="connsiteX6" fmla="*/ 0 w 2111829"/>
              <a:gd name="connsiteY6" fmla="*/ 936172 h 4724400"/>
              <a:gd name="connsiteX7" fmla="*/ 97972 w 2111829"/>
              <a:gd name="connsiteY7" fmla="*/ 576943 h 4724400"/>
              <a:gd name="connsiteX8" fmla="*/ 337457 w 2111829"/>
              <a:gd name="connsiteY8" fmla="*/ 261257 h 4724400"/>
              <a:gd name="connsiteX9" fmla="*/ 609600 w 2111829"/>
              <a:gd name="connsiteY9" fmla="*/ 108857 h 4724400"/>
              <a:gd name="connsiteX10" fmla="*/ 870857 w 2111829"/>
              <a:gd name="connsiteY10" fmla="*/ 10886 h 4724400"/>
              <a:gd name="connsiteX11" fmla="*/ 1143000 w 2111829"/>
              <a:gd name="connsiteY11" fmla="*/ 0 h 4724400"/>
              <a:gd name="connsiteX12" fmla="*/ 1382486 w 2111829"/>
              <a:gd name="connsiteY12" fmla="*/ 43543 h 4724400"/>
              <a:gd name="connsiteX13" fmla="*/ 1578429 w 2111829"/>
              <a:gd name="connsiteY13" fmla="*/ 141514 h 4724400"/>
              <a:gd name="connsiteX14" fmla="*/ 1774372 w 2111829"/>
              <a:gd name="connsiteY14" fmla="*/ 261257 h 4724400"/>
              <a:gd name="connsiteX15" fmla="*/ 1970315 w 2111829"/>
              <a:gd name="connsiteY15" fmla="*/ 446314 h 4724400"/>
              <a:gd name="connsiteX16" fmla="*/ 2057400 w 2111829"/>
              <a:gd name="connsiteY16" fmla="*/ 631372 h 4724400"/>
              <a:gd name="connsiteX17" fmla="*/ 2111829 w 2111829"/>
              <a:gd name="connsiteY17" fmla="*/ 859972 h 4724400"/>
              <a:gd name="connsiteX18" fmla="*/ 2090057 w 2111829"/>
              <a:gd name="connsiteY18" fmla="*/ 1175657 h 4724400"/>
              <a:gd name="connsiteX19" fmla="*/ 1981200 w 2111829"/>
              <a:gd name="connsiteY19" fmla="*/ 1393372 h 4724400"/>
              <a:gd name="connsiteX20" fmla="*/ 1817915 w 2111829"/>
              <a:gd name="connsiteY20" fmla="*/ 1567543 h 4724400"/>
              <a:gd name="connsiteX21" fmla="*/ 1698172 w 2111829"/>
              <a:gd name="connsiteY21" fmla="*/ 1719943 h 4724400"/>
              <a:gd name="connsiteX22" fmla="*/ 1513115 w 2111829"/>
              <a:gd name="connsiteY22" fmla="*/ 1872343 h 4724400"/>
              <a:gd name="connsiteX23" fmla="*/ 1447800 w 2111829"/>
              <a:gd name="connsiteY23" fmla="*/ 2002972 h 4724400"/>
              <a:gd name="connsiteX24" fmla="*/ 1360715 w 2111829"/>
              <a:gd name="connsiteY24" fmla="*/ 2307772 h 4724400"/>
              <a:gd name="connsiteX25" fmla="*/ 1371600 w 2111829"/>
              <a:gd name="connsiteY25" fmla="*/ 2547257 h 4724400"/>
              <a:gd name="connsiteX26" fmla="*/ 1360715 w 2111829"/>
              <a:gd name="connsiteY26" fmla="*/ 3167743 h 4724400"/>
              <a:gd name="connsiteX27" fmla="*/ 1338943 w 2111829"/>
              <a:gd name="connsiteY27" fmla="*/ 3918857 h 4724400"/>
              <a:gd name="connsiteX28" fmla="*/ 1338943 w 2111829"/>
              <a:gd name="connsiteY28" fmla="*/ 4049486 h 4724400"/>
              <a:gd name="connsiteX29" fmla="*/ 1426029 w 2111829"/>
              <a:gd name="connsiteY29" fmla="*/ 4201886 h 4724400"/>
              <a:gd name="connsiteX30" fmla="*/ 1513115 w 2111829"/>
              <a:gd name="connsiteY30" fmla="*/ 4321629 h 4724400"/>
              <a:gd name="connsiteX31" fmla="*/ 1567543 w 2111829"/>
              <a:gd name="connsiteY31" fmla="*/ 4441372 h 4724400"/>
              <a:gd name="connsiteX32" fmla="*/ 1556657 w 2111829"/>
              <a:gd name="connsiteY32" fmla="*/ 4561114 h 4724400"/>
              <a:gd name="connsiteX33" fmla="*/ 1491343 w 2111829"/>
              <a:gd name="connsiteY33" fmla="*/ 4637314 h 4724400"/>
              <a:gd name="connsiteX34" fmla="*/ 1306286 w 2111829"/>
              <a:gd name="connsiteY34" fmla="*/ 4724400 h 4724400"/>
              <a:gd name="connsiteX35" fmla="*/ 1045029 w 2111829"/>
              <a:gd name="connsiteY35" fmla="*/ 4724400 h 4724400"/>
              <a:gd name="connsiteX36" fmla="*/ 751115 w 2111829"/>
              <a:gd name="connsiteY36" fmla="*/ 4713514 h 4724400"/>
              <a:gd name="connsiteX37" fmla="*/ 555172 w 2111829"/>
              <a:gd name="connsiteY37" fmla="*/ 4615543 h 4724400"/>
              <a:gd name="connsiteX38" fmla="*/ 489857 w 2111829"/>
              <a:gd name="connsiteY38" fmla="*/ 4495800 h 4724400"/>
              <a:gd name="connsiteX39" fmla="*/ 555172 w 2111829"/>
              <a:gd name="connsiteY39" fmla="*/ 4321629 h 4724400"/>
              <a:gd name="connsiteX40" fmla="*/ 642257 w 2111829"/>
              <a:gd name="connsiteY40" fmla="*/ 4191000 h 4724400"/>
              <a:gd name="connsiteX41" fmla="*/ 696686 w 2111829"/>
              <a:gd name="connsiteY41" fmla="*/ 4016829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11829" h="4724400">
                <a:moveTo>
                  <a:pt x="696686" y="4016829"/>
                </a:moveTo>
                <a:lnTo>
                  <a:pt x="729343" y="3875314"/>
                </a:lnTo>
                <a:cubicBezTo>
                  <a:pt x="732972" y="3294743"/>
                  <a:pt x="736600" y="2714171"/>
                  <a:pt x="740229" y="2133600"/>
                </a:cubicBezTo>
                <a:lnTo>
                  <a:pt x="631372" y="1861457"/>
                </a:lnTo>
                <a:lnTo>
                  <a:pt x="413657" y="1643743"/>
                </a:lnTo>
                <a:lnTo>
                  <a:pt x="87086" y="1306286"/>
                </a:lnTo>
                <a:lnTo>
                  <a:pt x="0" y="936172"/>
                </a:lnTo>
                <a:lnTo>
                  <a:pt x="97972" y="576943"/>
                </a:lnTo>
                <a:lnTo>
                  <a:pt x="337457" y="261257"/>
                </a:lnTo>
                <a:lnTo>
                  <a:pt x="609600" y="108857"/>
                </a:lnTo>
                <a:lnTo>
                  <a:pt x="870857" y="10886"/>
                </a:lnTo>
                <a:lnTo>
                  <a:pt x="1143000" y="0"/>
                </a:lnTo>
                <a:lnTo>
                  <a:pt x="1382486" y="43543"/>
                </a:lnTo>
                <a:lnTo>
                  <a:pt x="1578429" y="141514"/>
                </a:lnTo>
                <a:lnTo>
                  <a:pt x="1774372" y="261257"/>
                </a:lnTo>
                <a:lnTo>
                  <a:pt x="1970315" y="446314"/>
                </a:lnTo>
                <a:lnTo>
                  <a:pt x="2057400" y="631372"/>
                </a:lnTo>
                <a:lnTo>
                  <a:pt x="2111829" y="859972"/>
                </a:lnTo>
                <a:lnTo>
                  <a:pt x="2090057" y="1175657"/>
                </a:lnTo>
                <a:lnTo>
                  <a:pt x="1981200" y="1393372"/>
                </a:lnTo>
                <a:lnTo>
                  <a:pt x="1817915" y="1567543"/>
                </a:lnTo>
                <a:lnTo>
                  <a:pt x="1698172" y="1719943"/>
                </a:lnTo>
                <a:lnTo>
                  <a:pt x="1513115" y="1872343"/>
                </a:lnTo>
                <a:lnTo>
                  <a:pt x="1447800" y="2002972"/>
                </a:lnTo>
                <a:lnTo>
                  <a:pt x="1360715" y="2307772"/>
                </a:lnTo>
                <a:lnTo>
                  <a:pt x="1371600" y="2547257"/>
                </a:lnTo>
                <a:lnTo>
                  <a:pt x="1360715" y="3167743"/>
                </a:lnTo>
                <a:lnTo>
                  <a:pt x="1338943" y="3918857"/>
                </a:lnTo>
                <a:lnTo>
                  <a:pt x="1338943" y="4049486"/>
                </a:lnTo>
                <a:lnTo>
                  <a:pt x="1426029" y="4201886"/>
                </a:lnTo>
                <a:lnTo>
                  <a:pt x="1513115" y="4321629"/>
                </a:lnTo>
                <a:lnTo>
                  <a:pt x="1567543" y="4441372"/>
                </a:lnTo>
                <a:lnTo>
                  <a:pt x="1556657" y="4561114"/>
                </a:lnTo>
                <a:lnTo>
                  <a:pt x="1491343" y="4637314"/>
                </a:lnTo>
                <a:lnTo>
                  <a:pt x="1306286" y="4724400"/>
                </a:lnTo>
                <a:lnTo>
                  <a:pt x="1045029" y="4724400"/>
                </a:lnTo>
                <a:lnTo>
                  <a:pt x="751115" y="4713514"/>
                </a:lnTo>
                <a:lnTo>
                  <a:pt x="555172" y="4615543"/>
                </a:lnTo>
                <a:lnTo>
                  <a:pt x="489857" y="4495800"/>
                </a:lnTo>
                <a:lnTo>
                  <a:pt x="555172" y="4321629"/>
                </a:lnTo>
                <a:lnTo>
                  <a:pt x="642257" y="4191000"/>
                </a:lnTo>
                <a:lnTo>
                  <a:pt x="696686" y="4016829"/>
                </a:lnTo>
                <a:close/>
              </a:path>
            </a:pathLst>
          </a:custGeom>
          <a:solidFill>
            <a:srgbClr val="ECF1F8"/>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429000" y="1653201"/>
            <a:ext cx="1545852" cy="1013799"/>
          </a:xfrm>
          <a:custGeom>
            <a:avLst/>
            <a:gdLst>
              <a:gd name="connsiteX0" fmla="*/ 141514 w 1273628"/>
              <a:gd name="connsiteY0" fmla="*/ 239486 h 609600"/>
              <a:gd name="connsiteX1" fmla="*/ 283028 w 1273628"/>
              <a:gd name="connsiteY1" fmla="*/ 130629 h 609600"/>
              <a:gd name="connsiteX2" fmla="*/ 478971 w 1273628"/>
              <a:gd name="connsiteY2" fmla="*/ 43543 h 609600"/>
              <a:gd name="connsiteX3" fmla="*/ 729343 w 1273628"/>
              <a:gd name="connsiteY3" fmla="*/ 0 h 609600"/>
              <a:gd name="connsiteX4" fmla="*/ 968828 w 1273628"/>
              <a:gd name="connsiteY4" fmla="*/ 65315 h 609600"/>
              <a:gd name="connsiteX5" fmla="*/ 1164771 w 1273628"/>
              <a:gd name="connsiteY5" fmla="*/ 141515 h 609600"/>
              <a:gd name="connsiteX6" fmla="*/ 1273628 w 1273628"/>
              <a:gd name="connsiteY6" fmla="*/ 261257 h 609600"/>
              <a:gd name="connsiteX7" fmla="*/ 1240971 w 1273628"/>
              <a:gd name="connsiteY7" fmla="*/ 446315 h 609600"/>
              <a:gd name="connsiteX8" fmla="*/ 1153886 w 1273628"/>
              <a:gd name="connsiteY8" fmla="*/ 555172 h 609600"/>
              <a:gd name="connsiteX9" fmla="*/ 979714 w 1273628"/>
              <a:gd name="connsiteY9" fmla="*/ 587829 h 609600"/>
              <a:gd name="connsiteX10" fmla="*/ 772886 w 1273628"/>
              <a:gd name="connsiteY10" fmla="*/ 555172 h 609600"/>
              <a:gd name="connsiteX11" fmla="*/ 598714 w 1273628"/>
              <a:gd name="connsiteY11" fmla="*/ 555172 h 609600"/>
              <a:gd name="connsiteX12" fmla="*/ 381000 w 1273628"/>
              <a:gd name="connsiteY12" fmla="*/ 609600 h 609600"/>
              <a:gd name="connsiteX13" fmla="*/ 174171 w 1273628"/>
              <a:gd name="connsiteY13" fmla="*/ 587829 h 609600"/>
              <a:gd name="connsiteX14" fmla="*/ 10886 w 1273628"/>
              <a:gd name="connsiteY14" fmla="*/ 435429 h 609600"/>
              <a:gd name="connsiteX15" fmla="*/ 0 w 1273628"/>
              <a:gd name="connsiteY15" fmla="*/ 381000 h 609600"/>
              <a:gd name="connsiteX16" fmla="*/ 32657 w 1273628"/>
              <a:gd name="connsiteY16" fmla="*/ 315686 h 609600"/>
              <a:gd name="connsiteX17" fmla="*/ 141514 w 1273628"/>
              <a:gd name="connsiteY17" fmla="*/ 239486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3628" h="609600">
                <a:moveTo>
                  <a:pt x="141514" y="239486"/>
                </a:moveTo>
                <a:lnTo>
                  <a:pt x="283028" y="130629"/>
                </a:lnTo>
                <a:lnTo>
                  <a:pt x="478971" y="43543"/>
                </a:lnTo>
                <a:lnTo>
                  <a:pt x="729343" y="0"/>
                </a:lnTo>
                <a:lnTo>
                  <a:pt x="968828" y="65315"/>
                </a:lnTo>
                <a:lnTo>
                  <a:pt x="1164771" y="141515"/>
                </a:lnTo>
                <a:lnTo>
                  <a:pt x="1273628" y="261257"/>
                </a:lnTo>
                <a:lnTo>
                  <a:pt x="1240971" y="446315"/>
                </a:lnTo>
                <a:lnTo>
                  <a:pt x="1153886" y="555172"/>
                </a:lnTo>
                <a:lnTo>
                  <a:pt x="979714" y="587829"/>
                </a:lnTo>
                <a:lnTo>
                  <a:pt x="772886" y="555172"/>
                </a:lnTo>
                <a:lnTo>
                  <a:pt x="598714" y="555172"/>
                </a:lnTo>
                <a:lnTo>
                  <a:pt x="381000" y="609600"/>
                </a:lnTo>
                <a:lnTo>
                  <a:pt x="174171" y="587829"/>
                </a:lnTo>
                <a:lnTo>
                  <a:pt x="10886" y="435429"/>
                </a:lnTo>
                <a:lnTo>
                  <a:pt x="0" y="381000"/>
                </a:lnTo>
                <a:lnTo>
                  <a:pt x="32657" y="315686"/>
                </a:lnTo>
                <a:lnTo>
                  <a:pt x="141514" y="239486"/>
                </a:lnTo>
                <a:close/>
              </a:path>
            </a:pathLst>
          </a:custGeom>
          <a:solidFill>
            <a:srgbClr val="C8D7EA"/>
          </a:solidFill>
          <a:ln w="38100">
            <a:solidFill>
              <a:schemeClr val="accent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descr="http://www.lhsc.on.ca/_images/Genetics/centraldogma.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6172" b="89769" l="7429" r="15429"/>
                    </a14:imgEffect>
                  </a14:imgLayer>
                </a14:imgProps>
              </a:ext>
              <a:ext uri="{28A0092B-C50C-407E-A947-70E740481C1C}">
                <a14:useLocalDpi xmlns:a14="http://schemas.microsoft.com/office/drawing/2010/main" val="0"/>
              </a:ext>
            </a:extLst>
          </a:blip>
          <a:srcRect l="6613" t="16623" r="83509" b="9475"/>
          <a:stretch/>
        </p:blipFill>
        <p:spPr bwMode="auto">
          <a:xfrm rot="3720830">
            <a:off x="4081512" y="1655172"/>
            <a:ext cx="233151" cy="75506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3733800" y="1755262"/>
            <a:ext cx="537327" cy="323165"/>
          </a:xfrm>
          <a:prstGeom prst="rect">
            <a:avLst/>
          </a:prstGeom>
          <a:noFill/>
        </p:spPr>
        <p:txBody>
          <a:bodyPr wrap="none" rtlCol="0">
            <a:spAutoFit/>
          </a:bodyPr>
          <a:lstStyle/>
          <a:p>
            <a:r>
              <a:rPr lang="en-US" sz="1500" dirty="0" smtClean="0"/>
              <a:t>DNA</a:t>
            </a:r>
            <a:endParaRPr lang="en-US" sz="1500" dirty="0"/>
          </a:p>
        </p:txBody>
      </p:sp>
      <p:sp>
        <p:nvSpPr>
          <p:cNvPr id="48" name="TextBox 47"/>
          <p:cNvSpPr txBox="1"/>
          <p:nvPr/>
        </p:nvSpPr>
        <p:spPr>
          <a:xfrm>
            <a:off x="5288416" y="1371600"/>
            <a:ext cx="1016625" cy="400110"/>
          </a:xfrm>
          <a:prstGeom prst="rect">
            <a:avLst/>
          </a:prstGeom>
          <a:noFill/>
        </p:spPr>
        <p:txBody>
          <a:bodyPr wrap="none" rtlCol="0">
            <a:spAutoFit/>
          </a:bodyPr>
          <a:lstStyle/>
          <a:p>
            <a:r>
              <a:rPr lang="en-US" sz="2000" dirty="0" smtClean="0"/>
              <a:t>Nucleus</a:t>
            </a:r>
            <a:endParaRPr lang="en-US" sz="2000" dirty="0"/>
          </a:p>
        </p:txBody>
      </p:sp>
      <p:cxnSp>
        <p:nvCxnSpPr>
          <p:cNvPr id="49" name="Straight Connector 48"/>
          <p:cNvCxnSpPr/>
          <p:nvPr/>
        </p:nvCxnSpPr>
        <p:spPr>
          <a:xfrm flipV="1">
            <a:off x="4823774" y="1643004"/>
            <a:ext cx="520138" cy="465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21082" y="2633323"/>
            <a:ext cx="1305550" cy="400110"/>
          </a:xfrm>
          <a:prstGeom prst="rect">
            <a:avLst/>
          </a:prstGeom>
          <a:noFill/>
        </p:spPr>
        <p:txBody>
          <a:bodyPr wrap="none" rtlCol="0">
            <a:spAutoFit/>
          </a:bodyPr>
          <a:lstStyle/>
          <a:p>
            <a:r>
              <a:rPr lang="en-US" sz="2000" dirty="0" smtClean="0"/>
              <a:t>Cytoplasm</a:t>
            </a:r>
            <a:endParaRPr lang="en-US" sz="2000" dirty="0"/>
          </a:p>
        </p:txBody>
      </p:sp>
      <p:cxnSp>
        <p:nvCxnSpPr>
          <p:cNvPr id="12" name="Straight Connector 11"/>
          <p:cNvCxnSpPr/>
          <p:nvPr/>
        </p:nvCxnSpPr>
        <p:spPr>
          <a:xfrm flipV="1">
            <a:off x="4657087" y="2920773"/>
            <a:ext cx="829313" cy="221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19693" y="3720582"/>
            <a:ext cx="828753" cy="323165"/>
          </a:xfrm>
          <a:prstGeom prst="rect">
            <a:avLst/>
          </a:prstGeom>
          <a:noFill/>
        </p:spPr>
        <p:txBody>
          <a:bodyPr wrap="none" rtlCol="0">
            <a:spAutoFit/>
          </a:bodyPr>
          <a:lstStyle/>
          <a:p>
            <a:r>
              <a:rPr lang="en-US" sz="1500" dirty="0" smtClean="0"/>
              <a:t>Proteins</a:t>
            </a:r>
            <a:endParaRPr lang="en-US" sz="1500" dirty="0"/>
          </a:p>
        </p:txBody>
      </p:sp>
      <p:sp>
        <p:nvSpPr>
          <p:cNvPr id="16" name="Title 3"/>
          <p:cNvSpPr>
            <a:spLocks noGrp="1"/>
          </p:cNvSpPr>
          <p:nvPr>
            <p:ph type="title"/>
          </p:nvPr>
        </p:nvSpPr>
        <p:spPr>
          <a:xfrm>
            <a:off x="0" y="274638"/>
            <a:ext cx="9144000" cy="1143000"/>
          </a:xfrm>
        </p:spPr>
        <p:txBody>
          <a:bodyPr>
            <a:noAutofit/>
          </a:bodyPr>
          <a:lstStyle/>
          <a:p>
            <a:r>
              <a:rPr lang="en-US" dirty="0" smtClean="0"/>
              <a:t>Overstimulation increases the number of synapses</a:t>
            </a:r>
            <a:endParaRPr lang="en-US" dirty="0"/>
          </a:p>
        </p:txBody>
      </p:sp>
      <p:pic>
        <p:nvPicPr>
          <p:cNvPr id="17" name="Picture 2" descr="http://www.lhsc.on.ca/_images/Genetics/centraldogma.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5512" b="88779" l="40571" r="48286"/>
                    </a14:imgEffect>
                  </a14:imgLayer>
                </a14:imgProps>
              </a:ext>
              <a:ext uri="{28A0092B-C50C-407E-A947-70E740481C1C}">
                <a14:useLocalDpi xmlns:a14="http://schemas.microsoft.com/office/drawing/2010/main" val="0"/>
              </a:ext>
            </a:extLst>
          </a:blip>
          <a:srcRect l="39766" t="16163" r="50697" b="9083"/>
          <a:stretch/>
        </p:blipFill>
        <p:spPr bwMode="auto">
          <a:xfrm rot="3961760">
            <a:off x="4321322" y="2004489"/>
            <a:ext cx="189186" cy="6418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373253" y="2288662"/>
            <a:ext cx="522900" cy="323165"/>
          </a:xfrm>
          <a:prstGeom prst="rect">
            <a:avLst/>
          </a:prstGeom>
          <a:noFill/>
        </p:spPr>
        <p:txBody>
          <a:bodyPr wrap="none" rtlCol="0">
            <a:spAutoFit/>
          </a:bodyPr>
          <a:lstStyle/>
          <a:p>
            <a:r>
              <a:rPr lang="en-US" sz="1500" dirty="0" smtClean="0"/>
              <a:t>RNA</a:t>
            </a:r>
            <a:endParaRPr lang="en-US" sz="1500" dirty="0"/>
          </a:p>
        </p:txBody>
      </p:sp>
      <p:sp>
        <p:nvSpPr>
          <p:cNvPr id="20" name="Arc 19"/>
          <p:cNvSpPr/>
          <p:nvPr/>
        </p:nvSpPr>
        <p:spPr>
          <a:xfrm flipH="1">
            <a:off x="3835518" y="2455434"/>
            <a:ext cx="560881" cy="879867"/>
          </a:xfrm>
          <a:prstGeom prst="arc">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2" descr="http://www.lhsc.on.ca/_images/Genetics/centraldogma.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5512" b="88779" l="40571" r="48286"/>
                    </a14:imgEffect>
                  </a14:imgLayer>
                </a14:imgProps>
              </a:ext>
              <a:ext uri="{28A0092B-C50C-407E-A947-70E740481C1C}">
                <a14:useLocalDpi xmlns:a14="http://schemas.microsoft.com/office/drawing/2010/main" val="0"/>
              </a:ext>
            </a:extLst>
          </a:blip>
          <a:srcRect l="39766" t="16163" r="50697" b="9083"/>
          <a:stretch/>
        </p:blipFill>
        <p:spPr bwMode="auto">
          <a:xfrm rot="5700000">
            <a:off x="3740925" y="2634643"/>
            <a:ext cx="189186" cy="64188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971800" y="1933545"/>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00400" y="1825858"/>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78678" y="1455744"/>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4308210" y="2124760"/>
            <a:ext cx="91050" cy="157125"/>
          </a:xfrm>
          <a:prstGeom prst="straightConnector1">
            <a:avLst/>
          </a:prstGeom>
          <a:ln w="254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827274" y="3048000"/>
            <a:ext cx="101768" cy="287301"/>
          </a:xfrm>
          <a:prstGeom prst="straightConnector1">
            <a:avLst/>
          </a:prstGeom>
          <a:ln w="254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124200" y="1981200"/>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276600" y="1687284"/>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9000" y="1600198"/>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37858" y="1542830"/>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012622" y="2057398"/>
            <a:ext cx="57150" cy="791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6" descr="http://discovermagazine.com/2009/oct/03-sea-change-challenging-biology.s-central-dogma/micrornadiag.jpg"/>
          <p:cNvPicPr>
            <a:picLocks noChangeAspect="1" noChangeArrowheads="1"/>
          </p:cNvPicPr>
          <p:nvPr/>
        </p:nvPicPr>
        <p:blipFill rotWithShape="1">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ackgroundRemoval t="24000" b="46286" l="83387" r="98871"/>
                    </a14:imgEffect>
                    <a14:imgEffect>
                      <a14:sharpenSoften amount="37000"/>
                    </a14:imgEffect>
                    <a14:imgEffect>
                      <a14:colorTemperature colorTemp="6375"/>
                    </a14:imgEffect>
                    <a14:imgEffect>
                      <a14:saturation sat="400000"/>
                    </a14:imgEffect>
                    <a14:imgEffect>
                      <a14:brightnessContrast bright="3000" contrast="-41000"/>
                    </a14:imgEffect>
                  </a14:imgLayer>
                </a14:imgProps>
              </a:ext>
              <a:ext uri="{28A0092B-C50C-407E-A947-70E740481C1C}">
                <a14:useLocalDpi xmlns:a14="http://schemas.microsoft.com/office/drawing/2010/main" val="0"/>
              </a:ext>
            </a:extLst>
          </a:blip>
          <a:srcRect l="83161" t="22857" b="52862"/>
          <a:stretch/>
        </p:blipFill>
        <p:spPr bwMode="auto">
          <a:xfrm rot="14397979">
            <a:off x="4083358" y="3181495"/>
            <a:ext cx="320852" cy="26118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discovermagazine.com/2009/oct/03-sea-change-challenging-biology.s-central-dogma/micrornadiag.jpg"/>
          <p:cNvPicPr>
            <a:picLocks noChangeAspect="1" noChangeArrowheads="1"/>
          </p:cNvPicPr>
          <p:nvPr/>
        </p:nvPicPr>
        <p:blipFill rotWithShape="1">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ackgroundRemoval t="24000" b="46286" l="83387" r="98871"/>
                    </a14:imgEffect>
                    <a14:imgEffect>
                      <a14:sharpenSoften amount="37000"/>
                    </a14:imgEffect>
                    <a14:imgEffect>
                      <a14:colorTemperature colorTemp="6375"/>
                    </a14:imgEffect>
                    <a14:imgEffect>
                      <a14:saturation sat="400000"/>
                    </a14:imgEffect>
                    <a14:imgEffect>
                      <a14:brightnessContrast bright="3000" contrast="-41000"/>
                    </a14:imgEffect>
                  </a14:imgLayer>
                </a14:imgProps>
              </a:ext>
              <a:ext uri="{28A0092B-C50C-407E-A947-70E740481C1C}">
                <a14:useLocalDpi xmlns:a14="http://schemas.microsoft.com/office/drawing/2010/main" val="0"/>
              </a:ext>
            </a:extLst>
          </a:blip>
          <a:srcRect l="83161" t="22857" b="52862"/>
          <a:stretch/>
        </p:blipFill>
        <p:spPr bwMode="auto">
          <a:xfrm rot="14397979">
            <a:off x="3878174" y="3385742"/>
            <a:ext cx="320852" cy="26118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http://discovermagazine.com/2009/oct/03-sea-change-challenging-biology.s-central-dogma/micrornadiag.jpg"/>
          <p:cNvPicPr>
            <a:picLocks noChangeAspect="1" noChangeArrowheads="1"/>
          </p:cNvPicPr>
          <p:nvPr/>
        </p:nvPicPr>
        <p:blipFill rotWithShape="1">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ackgroundRemoval t="24000" b="46286" l="83387" r="98871"/>
                    </a14:imgEffect>
                    <a14:imgEffect>
                      <a14:sharpenSoften amount="37000"/>
                    </a14:imgEffect>
                    <a14:imgEffect>
                      <a14:colorTemperature colorTemp="6375"/>
                    </a14:imgEffect>
                    <a14:imgEffect>
                      <a14:saturation sat="400000"/>
                    </a14:imgEffect>
                    <a14:imgEffect>
                      <a14:brightnessContrast bright="3000" contrast="-41000"/>
                    </a14:imgEffect>
                  </a14:imgLayer>
                </a14:imgProps>
              </a:ext>
              <a:ext uri="{28A0092B-C50C-407E-A947-70E740481C1C}">
                <a14:useLocalDpi xmlns:a14="http://schemas.microsoft.com/office/drawing/2010/main" val="0"/>
              </a:ext>
            </a:extLst>
          </a:blip>
          <a:srcRect l="83161" t="22857" b="52862"/>
          <a:stretch/>
        </p:blipFill>
        <p:spPr bwMode="auto">
          <a:xfrm rot="14397979">
            <a:off x="4204703" y="3473202"/>
            <a:ext cx="320852" cy="261183"/>
          </a:xfrm>
          <a:prstGeom prst="rect">
            <a:avLst/>
          </a:prstGeom>
          <a:noFill/>
          <a:extLst>
            <a:ext uri="{909E8E84-426E-40DD-AFC4-6F175D3DCCD1}">
              <a14:hiddenFill xmlns:a14="http://schemas.microsoft.com/office/drawing/2010/main">
                <a:solidFill>
                  <a:srgbClr val="FFFFFF"/>
                </a:solidFill>
              </a14:hiddenFill>
            </a:ext>
          </a:extLst>
        </p:spPr>
      </p:pic>
      <p:sp>
        <p:nvSpPr>
          <p:cNvPr id="38" name="Content Placeholder 2"/>
          <p:cNvSpPr txBox="1">
            <a:spLocks/>
          </p:cNvSpPr>
          <p:nvPr/>
        </p:nvSpPr>
        <p:spPr>
          <a:xfrm>
            <a:off x="5410200" y="3352800"/>
            <a:ext cx="3581400" cy="29829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What effect would increasing the number of synapses have on network function? </a:t>
            </a:r>
          </a:p>
          <a:p>
            <a:pPr lvl="2"/>
            <a:endParaRPr lang="en-US" sz="1700" dirty="0" smtClean="0"/>
          </a:p>
          <a:p>
            <a:r>
              <a:rPr lang="en-US" sz="2500" dirty="0" smtClean="0"/>
              <a:t>The network would function abnormally. </a:t>
            </a:r>
            <a:endParaRPr lang="en-US" sz="2500" dirty="0"/>
          </a:p>
        </p:txBody>
      </p:sp>
    </p:spTree>
    <p:extLst>
      <p:ext uri="{BB962C8B-B14F-4D97-AF65-F5344CB8AC3E}">
        <p14:creationId xmlns:p14="http://schemas.microsoft.com/office/powerpoint/2010/main" val="191130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06" y="-91371"/>
            <a:ext cx="9114594" cy="1143000"/>
          </a:xfrm>
        </p:spPr>
        <p:txBody>
          <a:bodyPr>
            <a:normAutofit/>
          </a:bodyPr>
          <a:lstStyle/>
          <a:p>
            <a:r>
              <a:rPr lang="en-US" dirty="0" smtClean="0"/>
              <a:t>The </a:t>
            </a:r>
            <a:r>
              <a:rPr lang="en-US" dirty="0" smtClean="0"/>
              <a:t>Brain’s Reward Circuit</a:t>
            </a:r>
            <a:endParaRPr lang="en-US" dirty="0"/>
          </a:p>
        </p:txBody>
      </p:sp>
      <p:grpSp>
        <p:nvGrpSpPr>
          <p:cNvPr id="3" name="Group 29"/>
          <p:cNvGrpSpPr/>
          <p:nvPr/>
        </p:nvGrpSpPr>
        <p:grpSpPr>
          <a:xfrm>
            <a:off x="5814298" y="3414010"/>
            <a:ext cx="3221202" cy="3003031"/>
            <a:chOff x="384449" y="3032339"/>
            <a:chExt cx="3654151" cy="3406655"/>
          </a:xfrm>
        </p:grpSpPr>
        <p:grpSp>
          <p:nvGrpSpPr>
            <p:cNvPr id="4" name="Group 30"/>
            <p:cNvGrpSpPr/>
            <p:nvPr/>
          </p:nvGrpSpPr>
          <p:grpSpPr>
            <a:xfrm>
              <a:off x="384449" y="3917154"/>
              <a:ext cx="2423456" cy="2521840"/>
              <a:chOff x="185223" y="3796543"/>
              <a:chExt cx="2423456" cy="2521840"/>
            </a:xfrm>
          </p:grpSpPr>
          <p:pic>
            <p:nvPicPr>
              <p:cNvPr id="3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8929" r="56331" b="20106"/>
              <a:stretch/>
            </p:blipFill>
            <p:spPr bwMode="auto">
              <a:xfrm>
                <a:off x="185223" y="3796543"/>
                <a:ext cx="2081757" cy="252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2127151" y="5142488"/>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676400" y="3842734"/>
                <a:ext cx="932279" cy="980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796144" y="4697553"/>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582393" y="4487233"/>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741715" y="4875641"/>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632622" y="4519891"/>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978931">
                <a:off x="1608576" y="4618202"/>
                <a:ext cx="90221" cy="337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1799428" y="4780857"/>
              <a:ext cx="272379" cy="3145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72" t="4503" r="53531" b="7882"/>
            <a:stretch/>
          </p:blipFill>
          <p:spPr bwMode="auto">
            <a:xfrm>
              <a:off x="2131559" y="3032339"/>
              <a:ext cx="1907041" cy="1694089"/>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Connector 33"/>
            <p:cNvCxnSpPr/>
            <p:nvPr/>
          </p:nvCxnSpPr>
          <p:spPr>
            <a:xfrm flipV="1">
              <a:off x="1803391" y="3032339"/>
              <a:ext cx="305273" cy="174228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086892" y="4759086"/>
              <a:ext cx="1951708" cy="33629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5651966" y="3325509"/>
            <a:ext cx="3492034" cy="3151491"/>
          </a:xfrm>
          <a:prstGeom prst="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902648" y="1734937"/>
            <a:ext cx="1371600" cy="947054"/>
          </a:xfrm>
          <a:prstGeom prst="ellipse">
            <a:avLst/>
          </a:prstGeom>
          <a:solidFill>
            <a:srgbClr val="FF8B8B"/>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909765" y="3561342"/>
            <a:ext cx="1463043" cy="1025649"/>
          </a:xfrm>
          <a:prstGeom prst="ellipse">
            <a:avLst/>
          </a:prstGeom>
          <a:solidFill>
            <a:srgbClr val="BDFFDB"/>
          </a:solid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62807" y="1203239"/>
            <a:ext cx="2377436" cy="1321312"/>
          </a:xfrm>
          <a:prstGeom prst="ellipse">
            <a:avLst/>
          </a:prstGeom>
          <a:solidFill>
            <a:schemeClr val="tx2">
              <a:lumMod val="20000"/>
              <a:lumOff val="80000"/>
            </a:schemeClr>
          </a:soli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131247" y="1893609"/>
            <a:ext cx="1600201" cy="630942"/>
          </a:xfrm>
          <a:prstGeom prst="rect">
            <a:avLst/>
          </a:prstGeom>
          <a:noFill/>
        </p:spPr>
        <p:txBody>
          <a:bodyPr wrap="square" rtlCol="0">
            <a:spAutoFit/>
          </a:bodyPr>
          <a:lstStyle/>
          <a:p>
            <a:r>
              <a:rPr lang="en-US" sz="3500" b="1" dirty="0" smtClean="0"/>
              <a:t>VTA</a:t>
            </a:r>
            <a:endParaRPr lang="en-US" sz="3500" b="1" dirty="0"/>
          </a:p>
        </p:txBody>
      </p:sp>
      <p:sp>
        <p:nvSpPr>
          <p:cNvPr id="48" name="TextBox 47"/>
          <p:cNvSpPr txBox="1"/>
          <p:nvPr/>
        </p:nvSpPr>
        <p:spPr>
          <a:xfrm>
            <a:off x="3168848" y="3711435"/>
            <a:ext cx="1600201" cy="630942"/>
          </a:xfrm>
          <a:prstGeom prst="rect">
            <a:avLst/>
          </a:prstGeom>
          <a:noFill/>
        </p:spPr>
        <p:txBody>
          <a:bodyPr wrap="square" rtlCol="0">
            <a:spAutoFit/>
          </a:bodyPr>
          <a:lstStyle/>
          <a:p>
            <a:r>
              <a:rPr lang="en-US" sz="3500" b="1" dirty="0" err="1" smtClean="0"/>
              <a:t>NAc</a:t>
            </a:r>
            <a:endParaRPr lang="en-US" sz="3500" b="1" dirty="0"/>
          </a:p>
        </p:txBody>
      </p:sp>
      <p:sp>
        <p:nvSpPr>
          <p:cNvPr id="49" name="TextBox 48"/>
          <p:cNvSpPr txBox="1"/>
          <p:nvPr/>
        </p:nvSpPr>
        <p:spPr>
          <a:xfrm>
            <a:off x="486606" y="1386591"/>
            <a:ext cx="2529842" cy="1015663"/>
          </a:xfrm>
          <a:prstGeom prst="rect">
            <a:avLst/>
          </a:prstGeom>
          <a:noFill/>
        </p:spPr>
        <p:txBody>
          <a:bodyPr wrap="square" rtlCol="0">
            <a:spAutoFit/>
          </a:bodyPr>
          <a:lstStyle/>
          <a:p>
            <a:pPr algn="ctr"/>
            <a:r>
              <a:rPr lang="en-US" sz="3000" b="1" dirty="0" smtClean="0"/>
              <a:t>Prefrontal Cortex</a:t>
            </a:r>
            <a:endParaRPr lang="en-US" sz="3000" b="1" dirty="0"/>
          </a:p>
        </p:txBody>
      </p:sp>
      <p:sp>
        <p:nvSpPr>
          <p:cNvPr id="50" name="Line 7"/>
          <p:cNvSpPr>
            <a:spLocks noChangeShapeType="1"/>
          </p:cNvSpPr>
          <p:nvPr/>
        </p:nvSpPr>
        <p:spPr bwMode="auto">
          <a:xfrm flipH="1" flipV="1">
            <a:off x="3092648" y="1893609"/>
            <a:ext cx="3657600" cy="31546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Line 7"/>
          <p:cNvSpPr>
            <a:spLocks noChangeShapeType="1"/>
          </p:cNvSpPr>
          <p:nvPr/>
        </p:nvSpPr>
        <p:spPr bwMode="auto">
          <a:xfrm flipH="1">
            <a:off x="4372805" y="2524551"/>
            <a:ext cx="2529841" cy="118688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 name="Rectangle 51"/>
          <p:cNvSpPr/>
          <p:nvPr/>
        </p:nvSpPr>
        <p:spPr>
          <a:xfrm>
            <a:off x="4098489" y="3233348"/>
            <a:ext cx="670558" cy="956174"/>
          </a:xfrm>
          <a:prstGeom prst="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759512" y="2835830"/>
            <a:ext cx="3266607" cy="477054"/>
          </a:xfrm>
          <a:prstGeom prst="rect">
            <a:avLst/>
          </a:prstGeom>
          <a:noFill/>
        </p:spPr>
        <p:txBody>
          <a:bodyPr wrap="square" rtlCol="0">
            <a:spAutoFit/>
          </a:bodyPr>
          <a:lstStyle/>
          <a:p>
            <a:pPr algn="ctr"/>
            <a:r>
              <a:rPr lang="en-US" sz="2500" b="1" dirty="0" smtClean="0"/>
              <a:t>Normal Synapses</a:t>
            </a:r>
          </a:p>
        </p:txBody>
      </p:sp>
      <p:sp>
        <p:nvSpPr>
          <p:cNvPr id="56" name="Rectangle 55"/>
          <p:cNvSpPr/>
          <p:nvPr/>
        </p:nvSpPr>
        <p:spPr>
          <a:xfrm>
            <a:off x="2757369" y="1386591"/>
            <a:ext cx="670558" cy="956174"/>
          </a:xfrm>
          <a:prstGeom prst="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54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2" grpId="0" animBg="1"/>
      <p:bldP spid="55" grpId="0"/>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371"/>
            <a:ext cx="9114594" cy="1143000"/>
          </a:xfrm>
        </p:spPr>
        <p:txBody>
          <a:bodyPr>
            <a:normAutofit/>
          </a:bodyPr>
          <a:lstStyle/>
          <a:p>
            <a:r>
              <a:rPr lang="en-US" dirty="0" smtClean="0"/>
              <a:t>The Brain’s Reward Circuit</a:t>
            </a:r>
            <a:endParaRPr lang="en-US" dirty="0"/>
          </a:p>
        </p:txBody>
      </p:sp>
      <p:sp>
        <p:nvSpPr>
          <p:cNvPr id="4" name="Oval 3"/>
          <p:cNvSpPr/>
          <p:nvPr/>
        </p:nvSpPr>
        <p:spPr>
          <a:xfrm>
            <a:off x="6873242" y="1734937"/>
            <a:ext cx="1371600" cy="947054"/>
          </a:xfrm>
          <a:prstGeom prst="ellipse">
            <a:avLst/>
          </a:prstGeom>
          <a:solidFill>
            <a:srgbClr val="FF8B8B"/>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80359" y="3561342"/>
            <a:ext cx="1463043" cy="1025649"/>
          </a:xfrm>
          <a:prstGeom prst="ellipse">
            <a:avLst/>
          </a:prstGeom>
          <a:solidFill>
            <a:srgbClr val="BDFFDB"/>
          </a:solid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3401" y="1203239"/>
            <a:ext cx="2377436" cy="1321312"/>
          </a:xfrm>
          <a:prstGeom prst="ellipse">
            <a:avLst/>
          </a:prstGeom>
          <a:solidFill>
            <a:schemeClr val="tx2">
              <a:lumMod val="20000"/>
              <a:lumOff val="80000"/>
            </a:schemeClr>
          </a:soli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01841" y="1893609"/>
            <a:ext cx="1600201" cy="630942"/>
          </a:xfrm>
          <a:prstGeom prst="rect">
            <a:avLst/>
          </a:prstGeom>
          <a:noFill/>
        </p:spPr>
        <p:txBody>
          <a:bodyPr wrap="square" rtlCol="0">
            <a:spAutoFit/>
          </a:bodyPr>
          <a:lstStyle/>
          <a:p>
            <a:r>
              <a:rPr lang="en-US" sz="3500" b="1" dirty="0" smtClean="0"/>
              <a:t>VTA</a:t>
            </a:r>
            <a:endParaRPr lang="en-US" sz="3500" b="1" dirty="0"/>
          </a:p>
        </p:txBody>
      </p:sp>
      <p:sp>
        <p:nvSpPr>
          <p:cNvPr id="8" name="TextBox 7"/>
          <p:cNvSpPr txBox="1"/>
          <p:nvPr/>
        </p:nvSpPr>
        <p:spPr>
          <a:xfrm>
            <a:off x="3139442" y="3711435"/>
            <a:ext cx="1600201" cy="630942"/>
          </a:xfrm>
          <a:prstGeom prst="rect">
            <a:avLst/>
          </a:prstGeom>
          <a:noFill/>
        </p:spPr>
        <p:txBody>
          <a:bodyPr wrap="square" rtlCol="0">
            <a:spAutoFit/>
          </a:bodyPr>
          <a:lstStyle/>
          <a:p>
            <a:r>
              <a:rPr lang="en-US" sz="3500" b="1" dirty="0" err="1" smtClean="0"/>
              <a:t>NAc</a:t>
            </a:r>
            <a:endParaRPr lang="en-US" sz="3500" b="1" dirty="0"/>
          </a:p>
        </p:txBody>
      </p:sp>
      <p:sp>
        <p:nvSpPr>
          <p:cNvPr id="9" name="TextBox 8"/>
          <p:cNvSpPr txBox="1"/>
          <p:nvPr/>
        </p:nvSpPr>
        <p:spPr>
          <a:xfrm>
            <a:off x="457200" y="1386591"/>
            <a:ext cx="2529842" cy="1015663"/>
          </a:xfrm>
          <a:prstGeom prst="rect">
            <a:avLst/>
          </a:prstGeom>
          <a:noFill/>
        </p:spPr>
        <p:txBody>
          <a:bodyPr wrap="square" rtlCol="0">
            <a:spAutoFit/>
          </a:bodyPr>
          <a:lstStyle/>
          <a:p>
            <a:pPr algn="ctr"/>
            <a:r>
              <a:rPr lang="en-US" sz="3000" b="1" dirty="0" smtClean="0"/>
              <a:t>Prefrontal Cortex</a:t>
            </a:r>
            <a:endParaRPr lang="en-US" sz="3000" b="1" dirty="0"/>
          </a:p>
        </p:txBody>
      </p:sp>
      <p:sp>
        <p:nvSpPr>
          <p:cNvPr id="14" name="Line 7"/>
          <p:cNvSpPr>
            <a:spLocks noChangeShapeType="1"/>
          </p:cNvSpPr>
          <p:nvPr/>
        </p:nvSpPr>
        <p:spPr bwMode="auto">
          <a:xfrm flipH="1" flipV="1">
            <a:off x="3063242" y="1893609"/>
            <a:ext cx="3657600" cy="31546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7"/>
          <p:cNvSpPr>
            <a:spLocks noChangeShapeType="1"/>
          </p:cNvSpPr>
          <p:nvPr/>
        </p:nvSpPr>
        <p:spPr bwMode="auto">
          <a:xfrm flipH="1">
            <a:off x="4343399" y="2524551"/>
            <a:ext cx="2529841" cy="118688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Rectangle 15"/>
          <p:cNvSpPr/>
          <p:nvPr/>
        </p:nvSpPr>
        <p:spPr>
          <a:xfrm>
            <a:off x="4069083" y="3233348"/>
            <a:ext cx="670558" cy="956174"/>
          </a:xfrm>
          <a:prstGeom prst="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
          <p:cNvGrpSpPr/>
          <p:nvPr/>
        </p:nvGrpSpPr>
        <p:grpSpPr>
          <a:xfrm>
            <a:off x="5607570" y="3411052"/>
            <a:ext cx="3398938" cy="3035142"/>
            <a:chOff x="4953000" y="3079485"/>
            <a:chExt cx="3777667" cy="3563411"/>
          </a:xfrm>
        </p:grpSpPr>
        <p:grpSp>
          <p:nvGrpSpPr>
            <p:cNvPr id="10" name="Group 12"/>
            <p:cNvGrpSpPr/>
            <p:nvPr/>
          </p:nvGrpSpPr>
          <p:grpSpPr>
            <a:xfrm>
              <a:off x="4953000" y="4082144"/>
              <a:ext cx="2636887" cy="2560752"/>
              <a:chOff x="5135513" y="3948037"/>
              <a:chExt cx="2636887" cy="2560752"/>
            </a:xfrm>
          </p:grpSpPr>
          <p:pic>
            <p:nvPicPr>
              <p:cNvPr id="2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6980" r="3571" b="18873"/>
              <a:stretch/>
            </p:blipFill>
            <p:spPr bwMode="auto">
              <a:xfrm>
                <a:off x="5303927" y="3948038"/>
                <a:ext cx="2363863" cy="256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5135513" y="5228413"/>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814220" y="3948037"/>
                <a:ext cx="958180" cy="1046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961296" y="4757058"/>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78031" y="4557624"/>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18394036">
                <a:off x="6826119" y="4611675"/>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500131">
                <a:off x="6848923" y="4847129"/>
                <a:ext cx="137311" cy="237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978931">
                <a:off x="6759403" y="4618202"/>
                <a:ext cx="90221" cy="337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6509421" y="4867074"/>
              <a:ext cx="272379" cy="3145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981" t="5067" r="3374" b="5982"/>
            <a:stretch/>
          </p:blipFill>
          <p:spPr bwMode="auto">
            <a:xfrm>
              <a:off x="6847438" y="3079485"/>
              <a:ext cx="1883229" cy="1719943"/>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p:nvCxnSpPr>
          <p:spPr>
            <a:xfrm flipV="1">
              <a:off x="6523087" y="3079485"/>
              <a:ext cx="287464" cy="177178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781800" y="4818164"/>
              <a:ext cx="1937981" cy="363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5622560" y="3325509"/>
            <a:ext cx="3492034" cy="3151491"/>
          </a:xfrm>
          <a:prstGeom prst="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072861" y="970746"/>
            <a:ext cx="2133599" cy="477054"/>
          </a:xfrm>
          <a:prstGeom prst="rect">
            <a:avLst/>
          </a:prstGeom>
          <a:noFill/>
        </p:spPr>
        <p:txBody>
          <a:bodyPr wrap="square" rtlCol="0">
            <a:spAutoFit/>
          </a:bodyPr>
          <a:lstStyle/>
          <a:p>
            <a:pPr algn="r"/>
            <a:r>
              <a:rPr lang="en-US" sz="2500" b="1" dirty="0" smtClean="0"/>
              <a:t>Drug of abuse</a:t>
            </a:r>
          </a:p>
        </p:txBody>
      </p:sp>
      <p:sp>
        <p:nvSpPr>
          <p:cNvPr id="32" name="Right Arrow 31"/>
          <p:cNvSpPr/>
          <p:nvPr/>
        </p:nvSpPr>
        <p:spPr>
          <a:xfrm rot="8058939">
            <a:off x="8182032" y="1575326"/>
            <a:ext cx="542747" cy="33185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847987" y="2835830"/>
            <a:ext cx="3266607" cy="477054"/>
          </a:xfrm>
          <a:prstGeom prst="rect">
            <a:avLst/>
          </a:prstGeom>
          <a:noFill/>
        </p:spPr>
        <p:txBody>
          <a:bodyPr wrap="square" rtlCol="0">
            <a:spAutoFit/>
          </a:bodyPr>
          <a:lstStyle/>
          <a:p>
            <a:pPr algn="ctr"/>
            <a:r>
              <a:rPr lang="en-US" sz="2500" b="1" dirty="0" smtClean="0"/>
              <a:t>Abnormal Synapses</a:t>
            </a:r>
          </a:p>
        </p:txBody>
      </p:sp>
      <p:sp>
        <p:nvSpPr>
          <p:cNvPr id="34" name="Rectangle 33"/>
          <p:cNvSpPr/>
          <p:nvPr/>
        </p:nvSpPr>
        <p:spPr>
          <a:xfrm>
            <a:off x="2727963" y="1386591"/>
            <a:ext cx="670558" cy="956174"/>
          </a:xfrm>
          <a:prstGeom prst="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72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219200"/>
          </a:xfrm>
        </p:spPr>
        <p:txBody>
          <a:bodyPr>
            <a:normAutofit/>
          </a:bodyPr>
          <a:lstStyle/>
          <a:p>
            <a:r>
              <a:rPr lang="en-US" dirty="0" smtClean="0"/>
              <a:t>Drug use changes neuronal structure</a:t>
            </a:r>
            <a:endParaRPr lang="en-US" dirty="0"/>
          </a:p>
        </p:txBody>
      </p:sp>
      <p:sp>
        <p:nvSpPr>
          <p:cNvPr id="49" name="Content Placeholder 48"/>
          <p:cNvSpPr>
            <a:spLocks noGrp="1"/>
          </p:cNvSpPr>
          <p:nvPr>
            <p:ph idx="1"/>
          </p:nvPr>
        </p:nvSpPr>
        <p:spPr>
          <a:xfrm>
            <a:off x="457200" y="4953000"/>
            <a:ext cx="8229600" cy="1524000"/>
          </a:xfrm>
        </p:spPr>
        <p:txBody>
          <a:bodyPr>
            <a:normAutofit fontScale="85000" lnSpcReduction="10000"/>
          </a:bodyPr>
          <a:lstStyle/>
          <a:p>
            <a:r>
              <a:rPr lang="en-US" dirty="0" smtClean="0"/>
              <a:t>Once abnormal synapses have formed, would you need more or less of a drug to activate all these synapses?</a:t>
            </a:r>
          </a:p>
          <a:p>
            <a:pPr lvl="1"/>
            <a:r>
              <a:rPr lang="en-US" dirty="0" smtClean="0"/>
              <a:t>You would need MORE drug to activate all the synapses</a:t>
            </a:r>
            <a:endParaRPr lang="en-US" dirty="0"/>
          </a:p>
        </p:txBody>
      </p:sp>
      <p:grpSp>
        <p:nvGrpSpPr>
          <p:cNvPr id="3" name="Group 3"/>
          <p:cNvGrpSpPr/>
          <p:nvPr/>
        </p:nvGrpSpPr>
        <p:grpSpPr>
          <a:xfrm>
            <a:off x="474194" y="1556391"/>
            <a:ext cx="3221202" cy="3003031"/>
            <a:chOff x="384449" y="3032339"/>
            <a:chExt cx="3654151" cy="3406655"/>
          </a:xfrm>
        </p:grpSpPr>
        <p:grpSp>
          <p:nvGrpSpPr>
            <p:cNvPr id="4" name="Group 4"/>
            <p:cNvGrpSpPr/>
            <p:nvPr/>
          </p:nvGrpSpPr>
          <p:grpSpPr>
            <a:xfrm>
              <a:off x="384449" y="3917154"/>
              <a:ext cx="2423456" cy="2521840"/>
              <a:chOff x="185223" y="3796543"/>
              <a:chExt cx="2423456" cy="2521840"/>
            </a:xfrm>
          </p:grpSpPr>
          <p:pic>
            <p:nvPicPr>
              <p:cNvPr id="10"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929" r="56331" b="20106"/>
              <a:stretch/>
            </p:blipFill>
            <p:spPr bwMode="auto">
              <a:xfrm>
                <a:off x="185223" y="3796543"/>
                <a:ext cx="2081757" cy="252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127151" y="5142488"/>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76400" y="3842734"/>
                <a:ext cx="932279" cy="980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96144" y="4697553"/>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82393" y="4487233"/>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41715" y="4875641"/>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32622" y="4519891"/>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978931">
                <a:off x="1608576" y="4618202"/>
                <a:ext cx="90221" cy="337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799428" y="4780857"/>
              <a:ext cx="272379" cy="3145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72" t="4503" r="53531" b="7882"/>
            <a:stretch/>
          </p:blipFill>
          <p:spPr bwMode="auto">
            <a:xfrm>
              <a:off x="2131559" y="3032339"/>
              <a:ext cx="1907041" cy="1694089"/>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flipV="1">
              <a:off x="1803391" y="3032339"/>
              <a:ext cx="305273" cy="174228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086892" y="4759086"/>
              <a:ext cx="1951708" cy="33629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381000" y="1037836"/>
            <a:ext cx="3266607" cy="477054"/>
          </a:xfrm>
          <a:prstGeom prst="rect">
            <a:avLst/>
          </a:prstGeom>
          <a:noFill/>
        </p:spPr>
        <p:txBody>
          <a:bodyPr wrap="square" rtlCol="0">
            <a:spAutoFit/>
          </a:bodyPr>
          <a:lstStyle/>
          <a:p>
            <a:pPr algn="ctr"/>
            <a:r>
              <a:rPr lang="en-US" sz="2500" dirty="0" smtClean="0"/>
              <a:t>Normal Synapses</a:t>
            </a:r>
          </a:p>
        </p:txBody>
      </p:sp>
      <p:grpSp>
        <p:nvGrpSpPr>
          <p:cNvPr id="5" name="Group 18"/>
          <p:cNvGrpSpPr/>
          <p:nvPr/>
        </p:nvGrpSpPr>
        <p:grpSpPr>
          <a:xfrm>
            <a:off x="5562600" y="1613058"/>
            <a:ext cx="3398938" cy="3035142"/>
            <a:chOff x="4953000" y="3079485"/>
            <a:chExt cx="3777667" cy="3563411"/>
          </a:xfrm>
        </p:grpSpPr>
        <p:grpSp>
          <p:nvGrpSpPr>
            <p:cNvPr id="19" name="Group 19"/>
            <p:cNvGrpSpPr/>
            <p:nvPr/>
          </p:nvGrpSpPr>
          <p:grpSpPr>
            <a:xfrm>
              <a:off x="4953000" y="4082144"/>
              <a:ext cx="2636887" cy="2560752"/>
              <a:chOff x="5135513" y="3948037"/>
              <a:chExt cx="2636887" cy="2560752"/>
            </a:xfrm>
          </p:grpSpPr>
          <p:pic>
            <p:nvPicPr>
              <p:cNvPr id="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6980" r="3571" b="18873"/>
              <a:stretch/>
            </p:blipFill>
            <p:spPr bwMode="auto">
              <a:xfrm>
                <a:off x="5303927" y="3948038"/>
                <a:ext cx="2363863" cy="256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5135513" y="5228413"/>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814220" y="3948037"/>
                <a:ext cx="958180" cy="1046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961296" y="4757058"/>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678031" y="4557624"/>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8394036">
                <a:off x="6826119" y="4611675"/>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500131">
                <a:off x="6848923" y="4847129"/>
                <a:ext cx="137311" cy="237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978931">
                <a:off x="6759403" y="4618202"/>
                <a:ext cx="90221" cy="337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6509421" y="4867074"/>
              <a:ext cx="272379" cy="3145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981" t="5067" r="3374" b="5982"/>
            <a:stretch/>
          </p:blipFill>
          <p:spPr bwMode="auto">
            <a:xfrm>
              <a:off x="6847438" y="3079485"/>
              <a:ext cx="1883229" cy="1719943"/>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flipV="1">
              <a:off x="6523087" y="3079485"/>
              <a:ext cx="287464" cy="177178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781800" y="4818164"/>
              <a:ext cx="1937981" cy="363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633808" y="1037836"/>
            <a:ext cx="3266607" cy="477054"/>
          </a:xfrm>
          <a:prstGeom prst="rect">
            <a:avLst/>
          </a:prstGeom>
          <a:noFill/>
        </p:spPr>
        <p:txBody>
          <a:bodyPr wrap="square" rtlCol="0">
            <a:spAutoFit/>
          </a:bodyPr>
          <a:lstStyle/>
          <a:p>
            <a:pPr algn="ctr"/>
            <a:r>
              <a:rPr lang="en-US" sz="2500" dirty="0" smtClean="0"/>
              <a:t>Abnormal Synapses</a:t>
            </a:r>
          </a:p>
        </p:txBody>
      </p:sp>
      <p:cxnSp>
        <p:nvCxnSpPr>
          <p:cNvPr id="35" name="Straight Arrow Connector 34"/>
          <p:cNvCxnSpPr/>
          <p:nvPr/>
        </p:nvCxnSpPr>
        <p:spPr>
          <a:xfrm>
            <a:off x="3886200" y="3269630"/>
            <a:ext cx="1676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79974" y="3324177"/>
            <a:ext cx="1682626" cy="707886"/>
          </a:xfrm>
          <a:prstGeom prst="rect">
            <a:avLst/>
          </a:prstGeom>
          <a:noFill/>
        </p:spPr>
        <p:txBody>
          <a:bodyPr wrap="square" rtlCol="0">
            <a:spAutoFit/>
          </a:bodyPr>
          <a:lstStyle/>
          <a:p>
            <a:pPr algn="ctr"/>
            <a:r>
              <a:rPr lang="en-US" sz="2000" dirty="0" smtClean="0"/>
              <a:t>Repeated Drug Use</a:t>
            </a:r>
          </a:p>
        </p:txBody>
      </p:sp>
    </p:spTree>
    <p:extLst>
      <p:ext uri="{BB962C8B-B14F-4D97-AF65-F5344CB8AC3E}">
        <p14:creationId xmlns:p14="http://schemas.microsoft.com/office/powerpoint/2010/main" val="73730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Tolerance</a:t>
            </a:r>
            <a:endParaRPr lang="en-US" dirty="0"/>
          </a:p>
        </p:txBody>
      </p:sp>
      <p:sp>
        <p:nvSpPr>
          <p:cNvPr id="3" name="Content Placeholder 2"/>
          <p:cNvSpPr>
            <a:spLocks noGrp="1"/>
          </p:cNvSpPr>
          <p:nvPr>
            <p:ph idx="1"/>
          </p:nvPr>
        </p:nvSpPr>
        <p:spPr/>
        <p:txBody>
          <a:bodyPr>
            <a:normAutofit/>
          </a:bodyPr>
          <a:lstStyle/>
          <a:p>
            <a:r>
              <a:rPr lang="en-US" sz="3000" dirty="0" smtClean="0"/>
              <a:t>Needing more of a drug to have the same biological effect. </a:t>
            </a:r>
          </a:p>
          <a:p>
            <a:pPr marL="0" indent="0">
              <a:buNone/>
            </a:pPr>
            <a:r>
              <a:rPr lang="en-US" sz="3000" dirty="0" smtClean="0"/>
              <a:t>				Or</a:t>
            </a:r>
            <a:endParaRPr lang="en-US" sz="3000" dirty="0"/>
          </a:p>
          <a:p>
            <a:r>
              <a:rPr lang="en-US" sz="3000" dirty="0" smtClean="0"/>
              <a:t>Decreased response to a drug with repeated exposure. </a:t>
            </a:r>
          </a:p>
          <a:p>
            <a:endParaRPr lang="en-US" sz="3000" dirty="0"/>
          </a:p>
          <a:p>
            <a:r>
              <a:rPr lang="en-US" sz="3000" dirty="0" smtClean="0"/>
              <a:t>Can you think of an example of tolerance </a:t>
            </a:r>
            <a:br>
              <a:rPr lang="en-US" sz="3000" dirty="0" smtClean="0"/>
            </a:br>
            <a:r>
              <a:rPr lang="en-US" sz="3000" dirty="0" smtClean="0"/>
              <a:t>in your daily life???</a:t>
            </a:r>
            <a:endParaRPr lang="en-US" sz="3000" dirty="0"/>
          </a:p>
        </p:txBody>
      </p:sp>
      <p:pic>
        <p:nvPicPr>
          <p:cNvPr id="1026" name="Picture 2" descr="http://3.bp.blogspot.com/-FP9rae2dxU8/TV6OYkin5YI/AAAAAAAAACI/C7ai5xhuqnI/s1600/coffee%25252Bcup.jpg"/>
          <p:cNvPicPr>
            <a:picLocks noChangeAspect="1" noChangeArrowheads="1"/>
          </p:cNvPicPr>
          <p:nvPr/>
        </p:nvPicPr>
        <p:blipFill rotWithShape="1">
          <a:blip r:embed="rId2">
            <a:extLst>
              <a:ext uri="{28A0092B-C50C-407E-A947-70E740481C1C}">
                <a14:useLocalDpi xmlns:a14="http://schemas.microsoft.com/office/drawing/2010/main" val="0"/>
              </a:ext>
            </a:extLst>
          </a:blip>
          <a:srcRect l="22580" t="12645" r="22710" b="10967"/>
          <a:stretch/>
        </p:blipFill>
        <p:spPr bwMode="auto">
          <a:xfrm>
            <a:off x="7428271" y="4294237"/>
            <a:ext cx="1563329" cy="218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55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a:xfrm>
            <a:off x="457200" y="1447800"/>
            <a:ext cx="8229600" cy="2590800"/>
          </a:xfrm>
        </p:spPr>
        <p:txBody>
          <a:bodyPr>
            <a:normAutofit fontScale="92500"/>
          </a:bodyPr>
          <a:lstStyle/>
          <a:p>
            <a:r>
              <a:rPr lang="en-US" dirty="0" smtClean="0"/>
              <a:t>Review last night’s homework about drug use by soldiers in Vietnam with a partner. </a:t>
            </a:r>
            <a:endParaRPr lang="en-US" dirty="0" smtClean="0"/>
          </a:p>
          <a:p>
            <a:pPr lvl="4"/>
            <a:endParaRPr lang="en-US" dirty="0" smtClean="0"/>
          </a:p>
          <a:p>
            <a:pPr lvl="1"/>
            <a:r>
              <a:rPr lang="en-US" dirty="0" smtClean="0"/>
              <a:t>What contributed to drug use in Vietnam?</a:t>
            </a:r>
          </a:p>
          <a:p>
            <a:pPr lvl="1"/>
            <a:r>
              <a:rPr lang="en-US" dirty="0" smtClean="0"/>
              <a:t>What happened when the soldiers returned home?</a:t>
            </a:r>
          </a:p>
          <a:p>
            <a:pPr lvl="1"/>
            <a:endParaRPr lang="en-US" dirty="0"/>
          </a:p>
        </p:txBody>
      </p:sp>
      <p:pic>
        <p:nvPicPr>
          <p:cNvPr id="5" name="Picture 2" descr="http://www.kneedeepinthehooah.com/wp-content/uploads/2008/03/lifev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0" y="3733800"/>
            <a:ext cx="1962150" cy="2616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faculty.smu.edu/dsimon/viet/lifevie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3733800"/>
            <a:ext cx="1962150" cy="261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541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48"/>
          <p:cNvSpPr>
            <a:spLocks noGrp="1"/>
          </p:cNvSpPr>
          <p:nvPr>
            <p:ph idx="1"/>
          </p:nvPr>
        </p:nvSpPr>
        <p:spPr>
          <a:xfrm>
            <a:off x="474194" y="4953000"/>
            <a:ext cx="8229600" cy="1524000"/>
          </a:xfrm>
        </p:spPr>
        <p:txBody>
          <a:bodyPr>
            <a:normAutofit fontScale="85000" lnSpcReduction="20000"/>
          </a:bodyPr>
          <a:lstStyle/>
          <a:p>
            <a:r>
              <a:rPr lang="en-US" dirty="0" smtClean="0"/>
              <a:t>Once abnormal synapses have formed, what would happen if you stopped using the drug?</a:t>
            </a:r>
          </a:p>
          <a:p>
            <a:pPr lvl="1"/>
            <a:r>
              <a:rPr lang="en-US" dirty="0" smtClean="0"/>
              <a:t>The network would function abnormally – WITHDRAWAL SYMPTOMS. </a:t>
            </a:r>
            <a:endParaRPr lang="en-US" dirty="0"/>
          </a:p>
        </p:txBody>
      </p:sp>
      <p:grpSp>
        <p:nvGrpSpPr>
          <p:cNvPr id="3" name="Group 3"/>
          <p:cNvGrpSpPr/>
          <p:nvPr/>
        </p:nvGrpSpPr>
        <p:grpSpPr>
          <a:xfrm>
            <a:off x="474194" y="1556391"/>
            <a:ext cx="3221202" cy="3003031"/>
            <a:chOff x="384449" y="3032339"/>
            <a:chExt cx="3654151" cy="3406655"/>
          </a:xfrm>
        </p:grpSpPr>
        <p:grpSp>
          <p:nvGrpSpPr>
            <p:cNvPr id="4" name="Group 4"/>
            <p:cNvGrpSpPr/>
            <p:nvPr/>
          </p:nvGrpSpPr>
          <p:grpSpPr>
            <a:xfrm>
              <a:off x="384449" y="3917154"/>
              <a:ext cx="2423456" cy="2521840"/>
              <a:chOff x="185223" y="3796543"/>
              <a:chExt cx="2423456" cy="2521840"/>
            </a:xfrm>
          </p:grpSpPr>
          <p:pic>
            <p:nvPicPr>
              <p:cNvPr id="10"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929" r="56331" b="20106"/>
              <a:stretch/>
            </p:blipFill>
            <p:spPr bwMode="auto">
              <a:xfrm>
                <a:off x="185223" y="3796543"/>
                <a:ext cx="2081757" cy="252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127151" y="5142488"/>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76400" y="3842734"/>
                <a:ext cx="932279" cy="980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96144" y="4697553"/>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82393" y="4487233"/>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41715" y="4875641"/>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32622" y="4519891"/>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978931">
                <a:off x="1608576" y="4618202"/>
                <a:ext cx="90221" cy="337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799428" y="4780857"/>
              <a:ext cx="272379" cy="3145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72" t="4503" r="53531" b="7882"/>
            <a:stretch/>
          </p:blipFill>
          <p:spPr bwMode="auto">
            <a:xfrm>
              <a:off x="2131559" y="3032339"/>
              <a:ext cx="1907041" cy="1694089"/>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flipV="1">
              <a:off x="1803391" y="3032339"/>
              <a:ext cx="305273" cy="174228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086892" y="4759086"/>
              <a:ext cx="1951708" cy="33629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381000" y="1037836"/>
            <a:ext cx="3266607" cy="477054"/>
          </a:xfrm>
          <a:prstGeom prst="rect">
            <a:avLst/>
          </a:prstGeom>
          <a:noFill/>
        </p:spPr>
        <p:txBody>
          <a:bodyPr wrap="square" rtlCol="0">
            <a:spAutoFit/>
          </a:bodyPr>
          <a:lstStyle/>
          <a:p>
            <a:pPr algn="ctr"/>
            <a:r>
              <a:rPr lang="en-US" sz="2500" dirty="0" smtClean="0"/>
              <a:t>Normal Synapses</a:t>
            </a:r>
          </a:p>
        </p:txBody>
      </p:sp>
      <p:grpSp>
        <p:nvGrpSpPr>
          <p:cNvPr id="5" name="Group 18"/>
          <p:cNvGrpSpPr/>
          <p:nvPr/>
        </p:nvGrpSpPr>
        <p:grpSpPr>
          <a:xfrm>
            <a:off x="5562600" y="1613058"/>
            <a:ext cx="3398938" cy="3035142"/>
            <a:chOff x="4953000" y="3079485"/>
            <a:chExt cx="3777667" cy="3563411"/>
          </a:xfrm>
        </p:grpSpPr>
        <p:grpSp>
          <p:nvGrpSpPr>
            <p:cNvPr id="19" name="Group 19"/>
            <p:cNvGrpSpPr/>
            <p:nvPr/>
          </p:nvGrpSpPr>
          <p:grpSpPr>
            <a:xfrm>
              <a:off x="4953000" y="4082144"/>
              <a:ext cx="2636887" cy="2560752"/>
              <a:chOff x="5135513" y="3948037"/>
              <a:chExt cx="2636887" cy="2560752"/>
            </a:xfrm>
          </p:grpSpPr>
          <p:pic>
            <p:nvPicPr>
              <p:cNvPr id="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6980" r="3571" b="18873"/>
              <a:stretch/>
            </p:blipFill>
            <p:spPr bwMode="auto">
              <a:xfrm>
                <a:off x="5303927" y="3948038"/>
                <a:ext cx="2363863" cy="256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5135513" y="5228413"/>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814220" y="3948037"/>
                <a:ext cx="958180" cy="1046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961296" y="4757058"/>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678031" y="4557624"/>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8394036">
                <a:off x="6826119" y="4611675"/>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500131">
                <a:off x="6848923" y="4847129"/>
                <a:ext cx="137311" cy="237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978931">
                <a:off x="6759403" y="4618202"/>
                <a:ext cx="90221" cy="337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6509421" y="4867074"/>
              <a:ext cx="272379" cy="3145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981" t="5067" r="3374" b="5982"/>
            <a:stretch/>
          </p:blipFill>
          <p:spPr bwMode="auto">
            <a:xfrm>
              <a:off x="6847438" y="3079485"/>
              <a:ext cx="1883229" cy="1719943"/>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flipV="1">
              <a:off x="6523087" y="3079485"/>
              <a:ext cx="287464" cy="177178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781800" y="4818164"/>
              <a:ext cx="1937981" cy="363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633808" y="1037836"/>
            <a:ext cx="3266607" cy="477054"/>
          </a:xfrm>
          <a:prstGeom prst="rect">
            <a:avLst/>
          </a:prstGeom>
          <a:noFill/>
        </p:spPr>
        <p:txBody>
          <a:bodyPr wrap="square" rtlCol="0">
            <a:spAutoFit/>
          </a:bodyPr>
          <a:lstStyle/>
          <a:p>
            <a:pPr algn="ctr"/>
            <a:r>
              <a:rPr lang="en-US" sz="2500" dirty="0" smtClean="0"/>
              <a:t>Abnormal Synapses</a:t>
            </a:r>
          </a:p>
        </p:txBody>
      </p:sp>
      <p:cxnSp>
        <p:nvCxnSpPr>
          <p:cNvPr id="35" name="Straight Arrow Connector 34"/>
          <p:cNvCxnSpPr/>
          <p:nvPr/>
        </p:nvCxnSpPr>
        <p:spPr>
          <a:xfrm>
            <a:off x="3886200" y="3269630"/>
            <a:ext cx="1676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79974" y="3324177"/>
            <a:ext cx="1682626" cy="707886"/>
          </a:xfrm>
          <a:prstGeom prst="rect">
            <a:avLst/>
          </a:prstGeom>
          <a:noFill/>
        </p:spPr>
        <p:txBody>
          <a:bodyPr wrap="square" rtlCol="0">
            <a:spAutoFit/>
          </a:bodyPr>
          <a:lstStyle/>
          <a:p>
            <a:pPr algn="ctr"/>
            <a:r>
              <a:rPr lang="en-US" sz="2000" dirty="0" smtClean="0"/>
              <a:t>Repeated Drug Use</a:t>
            </a:r>
          </a:p>
        </p:txBody>
      </p:sp>
      <p:sp>
        <p:nvSpPr>
          <p:cNvPr id="38" name="Title 1"/>
          <p:cNvSpPr>
            <a:spLocks noGrp="1"/>
          </p:cNvSpPr>
          <p:nvPr>
            <p:ph type="title"/>
          </p:nvPr>
        </p:nvSpPr>
        <p:spPr>
          <a:xfrm>
            <a:off x="304800" y="0"/>
            <a:ext cx="8534400" cy="1219200"/>
          </a:xfrm>
        </p:spPr>
        <p:txBody>
          <a:bodyPr>
            <a:normAutofit/>
          </a:bodyPr>
          <a:lstStyle/>
          <a:p>
            <a:r>
              <a:rPr lang="en-US" dirty="0" smtClean="0"/>
              <a:t>Drug use changes neuronal structure</a:t>
            </a:r>
            <a:endParaRPr lang="en-US" dirty="0"/>
          </a:p>
        </p:txBody>
      </p:sp>
    </p:spTree>
    <p:extLst>
      <p:ext uri="{BB962C8B-B14F-4D97-AF65-F5344CB8AC3E}">
        <p14:creationId xmlns:p14="http://schemas.microsoft.com/office/powerpoint/2010/main" val="71080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FP9rae2dxU8/TV6OYkin5YI/AAAAAAAAACI/C7ai5xhuqnI/s1600/coffee%25252Bcup.jpg"/>
          <p:cNvPicPr>
            <a:picLocks noChangeAspect="1" noChangeArrowheads="1"/>
          </p:cNvPicPr>
          <p:nvPr/>
        </p:nvPicPr>
        <p:blipFill rotWithShape="1">
          <a:blip r:embed="rId2">
            <a:extLst>
              <a:ext uri="{28A0092B-C50C-407E-A947-70E740481C1C}">
                <a14:useLocalDpi xmlns:a14="http://schemas.microsoft.com/office/drawing/2010/main" val="0"/>
              </a:ext>
            </a:extLst>
          </a:blip>
          <a:srcRect l="22580" t="12645" r="22710" b="10967"/>
          <a:stretch/>
        </p:blipFill>
        <p:spPr bwMode="auto">
          <a:xfrm>
            <a:off x="7543800" y="4294237"/>
            <a:ext cx="1563329" cy="2182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Withdrawal</a:t>
            </a:r>
            <a:endParaRPr lang="en-US" dirty="0"/>
          </a:p>
        </p:txBody>
      </p:sp>
      <p:sp>
        <p:nvSpPr>
          <p:cNvPr id="3" name="Content Placeholder 2"/>
          <p:cNvSpPr>
            <a:spLocks noGrp="1"/>
          </p:cNvSpPr>
          <p:nvPr>
            <p:ph idx="1"/>
          </p:nvPr>
        </p:nvSpPr>
        <p:spPr/>
        <p:txBody>
          <a:bodyPr/>
          <a:lstStyle/>
          <a:p>
            <a:r>
              <a:rPr lang="en-US" dirty="0" smtClean="0"/>
              <a:t>Wide range of symptoms that occur after stopping or reducing the amount of drug consumed after heavy or prolonged use. </a:t>
            </a:r>
          </a:p>
          <a:p>
            <a:endParaRPr lang="en-US" dirty="0"/>
          </a:p>
          <a:p>
            <a:endParaRPr lang="en-US" dirty="0" smtClean="0"/>
          </a:p>
          <a:p>
            <a:r>
              <a:rPr lang="en-US" dirty="0"/>
              <a:t>Can you think of </a:t>
            </a:r>
            <a:r>
              <a:rPr lang="en-US" dirty="0" smtClean="0"/>
              <a:t>examples </a:t>
            </a:r>
            <a:r>
              <a:rPr lang="en-US" dirty="0"/>
              <a:t>of </a:t>
            </a:r>
            <a:r>
              <a:rPr lang="en-US" dirty="0" smtClean="0"/>
              <a:t>withdrawal symptoms in </a:t>
            </a:r>
            <a:r>
              <a:rPr lang="en-US" dirty="0"/>
              <a:t>your daily life</a:t>
            </a:r>
            <a:r>
              <a:rPr lang="en-US" dirty="0" smtClean="0"/>
              <a:t>?</a:t>
            </a:r>
            <a:endParaRPr lang="en-US" dirty="0"/>
          </a:p>
        </p:txBody>
      </p:sp>
      <p:sp>
        <p:nvSpPr>
          <p:cNvPr id="5" name="&quot;No&quot; Symbol 4"/>
          <p:cNvSpPr/>
          <p:nvPr/>
        </p:nvSpPr>
        <p:spPr>
          <a:xfrm>
            <a:off x="7543800" y="4953000"/>
            <a:ext cx="1563329" cy="12954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35893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Wrap Up:</a:t>
            </a:r>
            <a:endParaRPr lang="en-US" dirty="0"/>
          </a:p>
        </p:txBody>
      </p:sp>
      <p:sp>
        <p:nvSpPr>
          <p:cNvPr id="3" name="Content Placeholder 2"/>
          <p:cNvSpPr>
            <a:spLocks noGrp="1"/>
          </p:cNvSpPr>
          <p:nvPr>
            <p:ph idx="1"/>
          </p:nvPr>
        </p:nvSpPr>
        <p:spPr>
          <a:xfrm>
            <a:off x="457200" y="1325562"/>
            <a:ext cx="8229600" cy="4876800"/>
          </a:xfrm>
        </p:spPr>
        <p:txBody>
          <a:bodyPr>
            <a:normAutofit fontScale="92500" lnSpcReduction="10000"/>
          </a:bodyPr>
          <a:lstStyle/>
          <a:p>
            <a:r>
              <a:rPr lang="en-US" dirty="0" smtClean="0"/>
              <a:t>The reward pathway is composed of the VTA, NAc and prefrontal cortex. </a:t>
            </a:r>
          </a:p>
          <a:p>
            <a:pPr lvl="1"/>
            <a:endParaRPr lang="en-US" dirty="0" smtClean="0"/>
          </a:p>
          <a:p>
            <a:r>
              <a:rPr lang="en-US" dirty="0" smtClean="0"/>
              <a:t>The DNA expression of which of these structures is altered by drugs of abuse? </a:t>
            </a:r>
          </a:p>
          <a:p>
            <a:pPr lvl="1"/>
            <a:r>
              <a:rPr lang="en-US" dirty="0" smtClean="0"/>
              <a:t>The DNA of all the these structures is altered by repeated drug use.</a:t>
            </a:r>
          </a:p>
          <a:p>
            <a:pPr lvl="1"/>
            <a:endParaRPr lang="en-US" dirty="0" smtClean="0"/>
          </a:p>
          <a:p>
            <a:r>
              <a:rPr lang="en-US" dirty="0" smtClean="0"/>
              <a:t>How does this alter their physical structure?</a:t>
            </a:r>
          </a:p>
          <a:p>
            <a:pPr lvl="1"/>
            <a:r>
              <a:rPr lang="en-US" dirty="0" smtClean="0"/>
              <a:t>Drug use causes an increase in the number of synapses. </a:t>
            </a:r>
            <a:endParaRPr lang="en-US" dirty="0"/>
          </a:p>
        </p:txBody>
      </p:sp>
    </p:spTree>
    <p:extLst>
      <p:ext uri="{BB962C8B-B14F-4D97-AF65-F5344CB8AC3E}">
        <p14:creationId xmlns:p14="http://schemas.microsoft.com/office/powerpoint/2010/main" val="226890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a:bodyPr>
          <a:lstStyle/>
          <a:p>
            <a:r>
              <a:rPr lang="en-US" sz="3000" dirty="0" smtClean="0"/>
              <a:t>Choose a drug of abuse and research treatment options for someone addicted to that drug. </a:t>
            </a:r>
            <a:endParaRPr lang="en-US" sz="3000" dirty="0"/>
          </a:p>
        </p:txBody>
      </p:sp>
    </p:spTree>
    <p:extLst>
      <p:ext uri="{BB962C8B-B14F-4D97-AF65-F5344CB8AC3E}">
        <p14:creationId xmlns:p14="http://schemas.microsoft.com/office/powerpoint/2010/main" val="2363576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addicted?</a:t>
            </a:r>
            <a:endParaRPr lang="en-US" dirty="0"/>
          </a:p>
        </p:txBody>
      </p:sp>
      <p:sp>
        <p:nvSpPr>
          <p:cNvPr id="3" name="Content Placeholder 2"/>
          <p:cNvSpPr>
            <a:spLocks noGrp="1"/>
          </p:cNvSpPr>
          <p:nvPr>
            <p:ph idx="1"/>
          </p:nvPr>
        </p:nvSpPr>
        <p:spPr>
          <a:xfrm>
            <a:off x="464129" y="2895600"/>
            <a:ext cx="8229600" cy="3535363"/>
          </a:xfrm>
        </p:spPr>
        <p:txBody>
          <a:bodyPr/>
          <a:lstStyle/>
          <a:p>
            <a:pPr marL="0" indent="0">
              <a:buNone/>
            </a:pPr>
            <a:r>
              <a:rPr lang="en-US" dirty="0" smtClean="0"/>
              <a:t>Two people have been using morphine. Chris has been taking between 50 milligrams (mg) and 500 mg each day for a year. Pat has been taking 100 mg each day for six months</a:t>
            </a:r>
            <a:r>
              <a:rPr lang="en-US" dirty="0" smtClean="0"/>
              <a:t>. </a:t>
            </a:r>
            <a:endParaRPr lang="en-US" dirty="0"/>
          </a:p>
        </p:txBody>
      </p:sp>
      <p:pic>
        <p:nvPicPr>
          <p:cNvPr id="4" name="Picture 2" descr="http://volunteerguide.org/images/makeadifference/homeless-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18653"/>
            <a:ext cx="1371600" cy="21005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examiner.com/images/blog/EXID17239/images/homeless_woman.jpg"/>
          <p:cNvPicPr>
            <a:picLocks noChangeAspect="1" noChangeArrowheads="1"/>
          </p:cNvPicPr>
          <p:nvPr/>
        </p:nvPicPr>
        <p:blipFill rotWithShape="1">
          <a:blip r:embed="rId3">
            <a:extLst>
              <a:ext uri="{28A0092B-C50C-407E-A947-70E740481C1C}">
                <a14:useLocalDpi xmlns:a14="http://schemas.microsoft.com/office/drawing/2010/main" val="0"/>
              </a:ext>
            </a:extLst>
          </a:blip>
          <a:srcRect r="6577"/>
          <a:stretch/>
        </p:blipFill>
        <p:spPr bwMode="auto">
          <a:xfrm>
            <a:off x="152400" y="582662"/>
            <a:ext cx="2216249" cy="157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251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Chris’s Story</a:t>
            </a:r>
            <a:endParaRPr lang="en-US" dirty="0"/>
          </a:p>
        </p:txBody>
      </p:sp>
      <p:sp>
        <p:nvSpPr>
          <p:cNvPr id="3" name="Content Placeholder 2"/>
          <p:cNvSpPr>
            <a:spLocks noGrp="1"/>
          </p:cNvSpPr>
          <p:nvPr>
            <p:ph idx="1"/>
          </p:nvPr>
        </p:nvSpPr>
        <p:spPr>
          <a:xfrm>
            <a:off x="457200" y="1600200"/>
            <a:ext cx="6705600" cy="4525963"/>
          </a:xfrm>
        </p:spPr>
        <p:txBody>
          <a:bodyPr>
            <a:normAutofit fontScale="92500" lnSpcReduction="20000"/>
          </a:bodyPr>
          <a:lstStyle/>
          <a:p>
            <a:pPr marL="0" indent="0">
              <a:buNone/>
            </a:pPr>
            <a:r>
              <a:rPr lang="en-US" dirty="0" smtClean="0"/>
              <a:t>Twelve months ago, Chris was in an accident and received third degree burns over 30% of his body. While in the hospital undergoing treatment, the pain was very intense. The doctors prescribed morphine that Chris could self-administer to control the pain. After all, morphine is one of the most effective pain-relief medicines available. At first, 50 mg of morphine each day would ease the pain. Later, however, Chris needed as much as 500 mg a day to ease the pain. </a:t>
            </a:r>
            <a:endParaRPr lang="en-US" dirty="0"/>
          </a:p>
        </p:txBody>
      </p:sp>
      <p:pic>
        <p:nvPicPr>
          <p:cNvPr id="3074" name="Picture 2" descr="http://volunteerguide.org/images/makeadifference/homeless-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40895"/>
            <a:ext cx="166687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367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Pat’s Story</a:t>
            </a:r>
            <a:endParaRPr lang="en-US" dirty="0"/>
          </a:p>
        </p:txBody>
      </p:sp>
      <p:sp>
        <p:nvSpPr>
          <p:cNvPr id="3" name="Content Placeholder 2"/>
          <p:cNvSpPr>
            <a:spLocks noGrp="1"/>
          </p:cNvSpPr>
          <p:nvPr>
            <p:ph idx="1"/>
          </p:nvPr>
        </p:nvSpPr>
        <p:spPr>
          <a:xfrm>
            <a:off x="2972343" y="1752600"/>
            <a:ext cx="6033112" cy="4953000"/>
          </a:xfrm>
        </p:spPr>
        <p:txBody>
          <a:bodyPr>
            <a:normAutofit fontScale="92500" lnSpcReduction="20000"/>
          </a:bodyPr>
          <a:lstStyle/>
          <a:p>
            <a:pPr marL="0" indent="0">
              <a:buNone/>
            </a:pPr>
            <a:r>
              <a:rPr lang="en-US" dirty="0" smtClean="0"/>
              <a:t>A year ago, Pat lost her job. When her savings ran out, she couldn’t afford the rent for her apartment and couldn’t afford to keep her car, so she started living on the streets. Pat became really depressed. When another homeless person offered some morphine, Pat thought the drug might help make the problems of life go away. For the past six months, Pat and friends have been shooting up morphine once each day. </a:t>
            </a:r>
            <a:endParaRPr lang="en-US" dirty="0"/>
          </a:p>
        </p:txBody>
      </p:sp>
      <p:pic>
        <p:nvPicPr>
          <p:cNvPr id="2050" name="Picture 2" descr="http://www.examiner.com/images/blog/EXID17239/images/homeless_woman.jpg"/>
          <p:cNvPicPr>
            <a:picLocks noChangeAspect="1" noChangeArrowheads="1"/>
          </p:cNvPicPr>
          <p:nvPr/>
        </p:nvPicPr>
        <p:blipFill rotWithShape="1">
          <a:blip r:embed="rId2">
            <a:extLst>
              <a:ext uri="{28A0092B-C50C-407E-A947-70E740481C1C}">
                <a14:useLocalDpi xmlns:a14="http://schemas.microsoft.com/office/drawing/2010/main" val="0"/>
              </a:ext>
            </a:extLst>
          </a:blip>
          <a:srcRect r="6577"/>
          <a:stretch/>
        </p:blipFill>
        <p:spPr bwMode="auto">
          <a:xfrm>
            <a:off x="228600" y="193964"/>
            <a:ext cx="257748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579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happened to Pat’s neurons?</a:t>
            </a:r>
            <a:endParaRPr lang="en-US" dirty="0"/>
          </a:p>
        </p:txBody>
      </p:sp>
      <p:sp>
        <p:nvSpPr>
          <p:cNvPr id="63" name="Content Placeholder 62"/>
          <p:cNvSpPr>
            <a:spLocks noGrp="1"/>
          </p:cNvSpPr>
          <p:nvPr>
            <p:ph idx="1"/>
          </p:nvPr>
        </p:nvSpPr>
        <p:spPr>
          <a:xfrm>
            <a:off x="457200" y="1371600"/>
            <a:ext cx="8229600" cy="1171674"/>
          </a:xfrm>
        </p:spPr>
        <p:txBody>
          <a:bodyPr>
            <a:normAutofit fontScale="92500"/>
          </a:bodyPr>
          <a:lstStyle/>
          <a:p>
            <a:r>
              <a:rPr lang="en-US" dirty="0" smtClean="0"/>
              <a:t>Compare the structure of the two neurons below.</a:t>
            </a:r>
          </a:p>
          <a:p>
            <a:r>
              <a:rPr lang="en-US" dirty="0" smtClean="0"/>
              <a:t>Why might they be different?</a:t>
            </a:r>
            <a:endParaRPr lang="en-US" dirty="0"/>
          </a:p>
        </p:txBody>
      </p:sp>
      <p:grpSp>
        <p:nvGrpSpPr>
          <p:cNvPr id="2" name="Group 60"/>
          <p:cNvGrpSpPr/>
          <p:nvPr/>
        </p:nvGrpSpPr>
        <p:grpSpPr>
          <a:xfrm>
            <a:off x="504506" y="2992946"/>
            <a:ext cx="3469060" cy="3285309"/>
            <a:chOff x="351626" y="3032339"/>
            <a:chExt cx="3686974" cy="3491680"/>
          </a:xfrm>
        </p:grpSpPr>
        <p:grpSp>
          <p:nvGrpSpPr>
            <p:cNvPr id="3" name="Group 32"/>
            <p:cNvGrpSpPr/>
            <p:nvPr/>
          </p:nvGrpSpPr>
          <p:grpSpPr>
            <a:xfrm>
              <a:off x="351626" y="4002179"/>
              <a:ext cx="2456279" cy="2521840"/>
              <a:chOff x="152400" y="3881568"/>
              <a:chExt cx="2456279" cy="2521840"/>
            </a:xfrm>
          </p:grpSpPr>
          <p:pic>
            <p:nvPicPr>
              <p:cNvPr id="1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929" r="56331" b="20106"/>
              <a:stretch/>
            </p:blipFill>
            <p:spPr bwMode="auto">
              <a:xfrm>
                <a:off x="152400" y="3881568"/>
                <a:ext cx="2081757" cy="252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127151" y="5142488"/>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676400" y="3910752"/>
                <a:ext cx="932279" cy="980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796144" y="4697553"/>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582393" y="4487233"/>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741715" y="4875641"/>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32622" y="4519891"/>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978931">
                <a:off x="1608576" y="4618202"/>
                <a:ext cx="90221" cy="337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p:cNvSpPr/>
            <p:nvPr/>
          </p:nvSpPr>
          <p:spPr>
            <a:xfrm>
              <a:off x="1799428" y="4780857"/>
              <a:ext cx="272379" cy="3145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72" t="4503" r="53531" b="7882"/>
            <a:stretch/>
          </p:blipFill>
          <p:spPr bwMode="auto">
            <a:xfrm>
              <a:off x="2131559" y="3032339"/>
              <a:ext cx="1907041" cy="1694089"/>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4" name="Straight Connector 43"/>
            <p:cNvCxnSpPr/>
            <p:nvPr/>
          </p:nvCxnSpPr>
          <p:spPr>
            <a:xfrm flipV="1">
              <a:off x="1803391" y="3032339"/>
              <a:ext cx="305273" cy="174228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086892" y="4759086"/>
              <a:ext cx="1951708" cy="33629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 name="Group 61"/>
          <p:cNvGrpSpPr/>
          <p:nvPr/>
        </p:nvGrpSpPr>
        <p:grpSpPr>
          <a:xfrm>
            <a:off x="5014707" y="3001962"/>
            <a:ext cx="3554393" cy="3352800"/>
            <a:chOff x="4953000" y="3079485"/>
            <a:chExt cx="3777667" cy="3563411"/>
          </a:xfrm>
        </p:grpSpPr>
        <p:grpSp>
          <p:nvGrpSpPr>
            <p:cNvPr id="6" name="Group 39"/>
            <p:cNvGrpSpPr/>
            <p:nvPr/>
          </p:nvGrpSpPr>
          <p:grpSpPr>
            <a:xfrm>
              <a:off x="4953000" y="4082144"/>
              <a:ext cx="2636887" cy="2560752"/>
              <a:chOff x="5135513" y="3948037"/>
              <a:chExt cx="2636887" cy="2560752"/>
            </a:xfrm>
          </p:grpSpPr>
          <p:pic>
            <p:nvPicPr>
              <p:cNvPr id="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6980" r="3571" b="18873"/>
              <a:stretch/>
            </p:blipFill>
            <p:spPr bwMode="auto">
              <a:xfrm>
                <a:off x="5303927" y="3948038"/>
                <a:ext cx="2363863" cy="256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5135513" y="5228413"/>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14220" y="3948037"/>
                <a:ext cx="958180" cy="1046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961296" y="4757058"/>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78031" y="4557624"/>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18394036">
                <a:off x="6826119" y="4611675"/>
                <a:ext cx="272379" cy="237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500131">
                <a:off x="6848923" y="4847129"/>
                <a:ext cx="137311" cy="237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1978931">
                <a:off x="6759403" y="4618202"/>
                <a:ext cx="90221" cy="337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p:cNvSpPr/>
            <p:nvPr/>
          </p:nvSpPr>
          <p:spPr>
            <a:xfrm>
              <a:off x="6509421" y="4867074"/>
              <a:ext cx="272379" cy="3145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981" t="5067" r="3374" b="5982"/>
            <a:stretch/>
          </p:blipFill>
          <p:spPr bwMode="auto">
            <a:xfrm>
              <a:off x="6847438" y="3079485"/>
              <a:ext cx="1883229" cy="1719943"/>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8" name="Straight Connector 47"/>
            <p:cNvCxnSpPr/>
            <p:nvPr/>
          </p:nvCxnSpPr>
          <p:spPr>
            <a:xfrm flipV="1">
              <a:off x="6523087" y="3079485"/>
              <a:ext cx="287464" cy="177178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781800" y="4818164"/>
              <a:ext cx="1937981" cy="363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024" name="TextBox 1023"/>
          <p:cNvSpPr txBox="1"/>
          <p:nvPr/>
        </p:nvSpPr>
        <p:spPr>
          <a:xfrm>
            <a:off x="1756963" y="2494002"/>
            <a:ext cx="971035" cy="400110"/>
          </a:xfrm>
          <a:prstGeom prst="rect">
            <a:avLst/>
          </a:prstGeom>
          <a:noFill/>
        </p:spPr>
        <p:txBody>
          <a:bodyPr wrap="none" rtlCol="0">
            <a:spAutoFit/>
          </a:bodyPr>
          <a:lstStyle/>
          <a:p>
            <a:pPr algn="ctr"/>
            <a:r>
              <a:rPr lang="en-US" sz="2000" b="1" dirty="0" smtClean="0"/>
              <a:t>Control</a:t>
            </a:r>
            <a:endParaRPr lang="en-US" sz="2000" b="1" dirty="0"/>
          </a:p>
        </p:txBody>
      </p:sp>
      <p:sp>
        <p:nvSpPr>
          <p:cNvPr id="66" name="TextBox 65"/>
          <p:cNvSpPr txBox="1"/>
          <p:nvPr/>
        </p:nvSpPr>
        <p:spPr>
          <a:xfrm>
            <a:off x="5965277" y="2494002"/>
            <a:ext cx="1649362" cy="400110"/>
          </a:xfrm>
          <a:prstGeom prst="rect">
            <a:avLst/>
          </a:prstGeom>
          <a:noFill/>
        </p:spPr>
        <p:txBody>
          <a:bodyPr wrap="none" rtlCol="0">
            <a:spAutoFit/>
          </a:bodyPr>
          <a:lstStyle/>
          <a:p>
            <a:pPr algn="ctr"/>
            <a:r>
              <a:rPr lang="en-US" sz="2000" b="1" dirty="0" smtClean="0"/>
              <a:t>Pat’s Neurons</a:t>
            </a:r>
          </a:p>
        </p:txBody>
      </p:sp>
    </p:spTree>
    <p:extLst>
      <p:ext uri="{BB962C8B-B14F-4D97-AF65-F5344CB8AC3E}">
        <p14:creationId xmlns:p14="http://schemas.microsoft.com/office/powerpoint/2010/main" val="2803500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caused these changes</a:t>
            </a:r>
            <a:r>
              <a:rPr lang="en-US" dirty="0" smtClean="0"/>
              <a:t>? </a:t>
            </a:r>
            <a:br>
              <a:rPr lang="en-US" dirty="0" smtClean="0"/>
            </a:br>
            <a:r>
              <a:rPr lang="en-US" dirty="0" smtClean="0"/>
              <a:t>What are neurons composed of?</a:t>
            </a:r>
            <a:endParaRPr lang="en-US" dirty="0"/>
          </a:p>
        </p:txBody>
      </p:sp>
      <p:sp>
        <p:nvSpPr>
          <p:cNvPr id="15" name="Content Placeholder 14"/>
          <p:cNvSpPr>
            <a:spLocks noGrp="1"/>
          </p:cNvSpPr>
          <p:nvPr>
            <p:ph idx="4294967295"/>
          </p:nvPr>
        </p:nvSpPr>
        <p:spPr>
          <a:xfrm>
            <a:off x="5029200" y="1798638"/>
            <a:ext cx="4114800" cy="4525962"/>
          </a:xfrm>
        </p:spPr>
        <p:txBody>
          <a:bodyPr>
            <a:normAutofit/>
          </a:bodyPr>
          <a:lstStyle/>
          <a:p>
            <a:r>
              <a:rPr lang="en-US" sz="3000" dirty="0" smtClean="0"/>
              <a:t>Neurons are made of many different proteins. </a:t>
            </a:r>
          </a:p>
          <a:p>
            <a:endParaRPr lang="en-US" sz="3000" dirty="0" smtClean="0"/>
          </a:p>
          <a:p>
            <a:r>
              <a:rPr lang="en-US" sz="3000" dirty="0" smtClean="0"/>
              <a:t>Changes in these proteins change neuron structure. </a:t>
            </a:r>
            <a:endParaRPr lang="en-US" sz="3000" dirty="0"/>
          </a:p>
        </p:txBody>
      </p:sp>
      <p:grpSp>
        <p:nvGrpSpPr>
          <p:cNvPr id="3" name="Group 13"/>
          <p:cNvGrpSpPr/>
          <p:nvPr/>
        </p:nvGrpSpPr>
        <p:grpSpPr>
          <a:xfrm>
            <a:off x="1795904" y="1350667"/>
            <a:ext cx="2471296" cy="5126333"/>
            <a:chOff x="3411397" y="1471711"/>
            <a:chExt cx="2471296" cy="5126333"/>
          </a:xfrm>
        </p:grpSpPr>
        <p:pic>
          <p:nvPicPr>
            <p:cNvPr id="11" name="Picture 10"/>
            <p:cNvPicPr>
              <a:picLocks noChangeAspect="1"/>
            </p:cNvPicPr>
            <p:nvPr/>
          </p:nvPicPr>
          <p:blipFill>
            <a:blip r:embed="rId2"/>
            <a:stretch>
              <a:fillRect/>
            </a:stretch>
          </p:blipFill>
          <p:spPr>
            <a:xfrm>
              <a:off x="3411397" y="1471711"/>
              <a:ext cx="2471296" cy="4905925"/>
            </a:xfrm>
            <a:prstGeom prst="rect">
              <a:avLst/>
            </a:prstGeom>
          </p:spPr>
        </p:pic>
        <p:sp>
          <p:nvSpPr>
            <p:cNvPr id="12" name="TextBox 11"/>
            <p:cNvSpPr txBox="1"/>
            <p:nvPr/>
          </p:nvSpPr>
          <p:spPr>
            <a:xfrm>
              <a:off x="4208095" y="1984881"/>
              <a:ext cx="917852" cy="369332"/>
            </a:xfrm>
            <a:prstGeom prst="rect">
              <a:avLst/>
            </a:prstGeom>
            <a:noFill/>
          </p:spPr>
          <p:txBody>
            <a:bodyPr wrap="none" rtlCol="0">
              <a:spAutoFit/>
            </a:bodyPr>
            <a:lstStyle/>
            <a:p>
              <a:r>
                <a:rPr lang="en-US" b="1" dirty="0" smtClean="0">
                  <a:solidFill>
                    <a:srgbClr val="FF0000"/>
                  </a:solidFill>
                </a:rPr>
                <a:t>nucleus</a:t>
              </a:r>
              <a:endParaRPr lang="en-US" b="1" dirty="0">
                <a:solidFill>
                  <a:srgbClr val="FF0000"/>
                </a:solidFill>
              </a:endParaRPr>
            </a:p>
          </p:txBody>
        </p:sp>
        <p:sp>
          <p:nvSpPr>
            <p:cNvPr id="13" name="TextBox 12"/>
            <p:cNvSpPr txBox="1"/>
            <p:nvPr/>
          </p:nvSpPr>
          <p:spPr>
            <a:xfrm>
              <a:off x="4098666" y="6228712"/>
              <a:ext cx="956061" cy="369332"/>
            </a:xfrm>
            <a:prstGeom prst="rect">
              <a:avLst/>
            </a:prstGeom>
            <a:noFill/>
          </p:spPr>
          <p:txBody>
            <a:bodyPr wrap="none" rtlCol="0">
              <a:spAutoFit/>
            </a:bodyPr>
            <a:lstStyle/>
            <a:p>
              <a:r>
                <a:rPr lang="en-US" b="1" dirty="0" smtClean="0">
                  <a:solidFill>
                    <a:srgbClr val="FF0000"/>
                  </a:solidFill>
                </a:rPr>
                <a:t>synapse</a:t>
              </a:r>
              <a:endParaRPr lang="en-US" b="1" dirty="0">
                <a:solidFill>
                  <a:srgbClr val="FF0000"/>
                </a:solidFill>
              </a:endParaRPr>
            </a:p>
          </p:txBody>
        </p:sp>
      </p:grpSp>
    </p:spTree>
    <p:extLst>
      <p:ext uri="{BB962C8B-B14F-4D97-AF65-F5344CB8AC3E}">
        <p14:creationId xmlns:p14="http://schemas.microsoft.com/office/powerpoint/2010/main" val="175990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How are proteins changed?</a:t>
            </a:r>
            <a:endParaRPr lang="en-US" dirty="0"/>
          </a:p>
        </p:txBody>
      </p:sp>
      <p:sp>
        <p:nvSpPr>
          <p:cNvPr id="3" name="Content Placeholder 2"/>
          <p:cNvSpPr>
            <a:spLocks noGrp="1"/>
          </p:cNvSpPr>
          <p:nvPr>
            <p:ph idx="1"/>
          </p:nvPr>
        </p:nvSpPr>
        <p:spPr/>
        <p:txBody>
          <a:bodyPr>
            <a:normAutofit/>
          </a:bodyPr>
          <a:lstStyle/>
          <a:p>
            <a:r>
              <a:rPr lang="en-US" sz="3000" dirty="0" smtClean="0"/>
              <a:t>What within the cell contains the code for proteins?</a:t>
            </a:r>
            <a:endParaRPr lang="en-US" sz="3000" dirty="0"/>
          </a:p>
        </p:txBody>
      </p:sp>
      <p:pic>
        <p:nvPicPr>
          <p:cNvPr id="2050" name="Picture 2" descr="http://www.lhsc.on.ca/_images/Genetics/centraldogma.jpg"/>
          <p:cNvPicPr>
            <a:picLocks noChangeAspect="1" noChangeArrowheads="1"/>
          </p:cNvPicPr>
          <p:nvPr/>
        </p:nvPicPr>
        <p:blipFill rotWithShape="1">
          <a:blip r:embed="rId2">
            <a:extLst>
              <a:ext uri="{28A0092B-C50C-407E-A947-70E740481C1C}">
                <a14:useLocalDpi xmlns:a14="http://schemas.microsoft.com/office/drawing/2010/main" val="0"/>
              </a:ext>
            </a:extLst>
          </a:blip>
          <a:srcRect l="6613" t="16623" r="83509" b="9475"/>
          <a:stretch/>
        </p:blipFill>
        <p:spPr bwMode="auto">
          <a:xfrm>
            <a:off x="4038600" y="3324069"/>
            <a:ext cx="869430" cy="28156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053886" y="2819400"/>
            <a:ext cx="792205" cy="477054"/>
          </a:xfrm>
          <a:prstGeom prst="rect">
            <a:avLst/>
          </a:prstGeom>
          <a:noFill/>
        </p:spPr>
        <p:txBody>
          <a:bodyPr wrap="none" rtlCol="0">
            <a:spAutoFit/>
          </a:bodyPr>
          <a:lstStyle/>
          <a:p>
            <a:pPr algn="ctr"/>
            <a:r>
              <a:rPr lang="en-US" sz="2500" b="1" dirty="0" smtClean="0"/>
              <a:t>DNA</a:t>
            </a:r>
            <a:endParaRPr lang="en-US" sz="2500" b="1" dirty="0"/>
          </a:p>
        </p:txBody>
      </p:sp>
    </p:spTree>
    <p:extLst>
      <p:ext uri="{BB962C8B-B14F-4D97-AF65-F5344CB8AC3E}">
        <p14:creationId xmlns:p14="http://schemas.microsoft.com/office/powerpoint/2010/main" val="1619475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Where is DNA stored in the cell?</a:t>
            </a:r>
            <a:endParaRPr lang="en-US" dirty="0"/>
          </a:p>
        </p:txBody>
      </p:sp>
      <p:sp>
        <p:nvSpPr>
          <p:cNvPr id="15" name="Freeform 14"/>
          <p:cNvSpPr/>
          <p:nvPr/>
        </p:nvSpPr>
        <p:spPr>
          <a:xfrm>
            <a:off x="3156617" y="1445843"/>
            <a:ext cx="2111829" cy="4724400"/>
          </a:xfrm>
          <a:custGeom>
            <a:avLst/>
            <a:gdLst>
              <a:gd name="connsiteX0" fmla="*/ 696686 w 2111829"/>
              <a:gd name="connsiteY0" fmla="*/ 4016829 h 4724400"/>
              <a:gd name="connsiteX1" fmla="*/ 729343 w 2111829"/>
              <a:gd name="connsiteY1" fmla="*/ 3875314 h 4724400"/>
              <a:gd name="connsiteX2" fmla="*/ 740229 w 2111829"/>
              <a:gd name="connsiteY2" fmla="*/ 2133600 h 4724400"/>
              <a:gd name="connsiteX3" fmla="*/ 631372 w 2111829"/>
              <a:gd name="connsiteY3" fmla="*/ 1861457 h 4724400"/>
              <a:gd name="connsiteX4" fmla="*/ 413657 w 2111829"/>
              <a:gd name="connsiteY4" fmla="*/ 1643743 h 4724400"/>
              <a:gd name="connsiteX5" fmla="*/ 87086 w 2111829"/>
              <a:gd name="connsiteY5" fmla="*/ 1306286 h 4724400"/>
              <a:gd name="connsiteX6" fmla="*/ 0 w 2111829"/>
              <a:gd name="connsiteY6" fmla="*/ 936172 h 4724400"/>
              <a:gd name="connsiteX7" fmla="*/ 97972 w 2111829"/>
              <a:gd name="connsiteY7" fmla="*/ 576943 h 4724400"/>
              <a:gd name="connsiteX8" fmla="*/ 337457 w 2111829"/>
              <a:gd name="connsiteY8" fmla="*/ 261257 h 4724400"/>
              <a:gd name="connsiteX9" fmla="*/ 609600 w 2111829"/>
              <a:gd name="connsiteY9" fmla="*/ 108857 h 4724400"/>
              <a:gd name="connsiteX10" fmla="*/ 870857 w 2111829"/>
              <a:gd name="connsiteY10" fmla="*/ 10886 h 4724400"/>
              <a:gd name="connsiteX11" fmla="*/ 1143000 w 2111829"/>
              <a:gd name="connsiteY11" fmla="*/ 0 h 4724400"/>
              <a:gd name="connsiteX12" fmla="*/ 1382486 w 2111829"/>
              <a:gd name="connsiteY12" fmla="*/ 43543 h 4724400"/>
              <a:gd name="connsiteX13" fmla="*/ 1578429 w 2111829"/>
              <a:gd name="connsiteY13" fmla="*/ 141514 h 4724400"/>
              <a:gd name="connsiteX14" fmla="*/ 1774372 w 2111829"/>
              <a:gd name="connsiteY14" fmla="*/ 261257 h 4724400"/>
              <a:gd name="connsiteX15" fmla="*/ 1970315 w 2111829"/>
              <a:gd name="connsiteY15" fmla="*/ 446314 h 4724400"/>
              <a:gd name="connsiteX16" fmla="*/ 2057400 w 2111829"/>
              <a:gd name="connsiteY16" fmla="*/ 631372 h 4724400"/>
              <a:gd name="connsiteX17" fmla="*/ 2111829 w 2111829"/>
              <a:gd name="connsiteY17" fmla="*/ 859972 h 4724400"/>
              <a:gd name="connsiteX18" fmla="*/ 2090057 w 2111829"/>
              <a:gd name="connsiteY18" fmla="*/ 1175657 h 4724400"/>
              <a:gd name="connsiteX19" fmla="*/ 1981200 w 2111829"/>
              <a:gd name="connsiteY19" fmla="*/ 1393372 h 4724400"/>
              <a:gd name="connsiteX20" fmla="*/ 1817915 w 2111829"/>
              <a:gd name="connsiteY20" fmla="*/ 1567543 h 4724400"/>
              <a:gd name="connsiteX21" fmla="*/ 1698172 w 2111829"/>
              <a:gd name="connsiteY21" fmla="*/ 1719943 h 4724400"/>
              <a:gd name="connsiteX22" fmla="*/ 1513115 w 2111829"/>
              <a:gd name="connsiteY22" fmla="*/ 1872343 h 4724400"/>
              <a:gd name="connsiteX23" fmla="*/ 1447800 w 2111829"/>
              <a:gd name="connsiteY23" fmla="*/ 2002972 h 4724400"/>
              <a:gd name="connsiteX24" fmla="*/ 1360715 w 2111829"/>
              <a:gd name="connsiteY24" fmla="*/ 2307772 h 4724400"/>
              <a:gd name="connsiteX25" fmla="*/ 1371600 w 2111829"/>
              <a:gd name="connsiteY25" fmla="*/ 2547257 h 4724400"/>
              <a:gd name="connsiteX26" fmla="*/ 1360715 w 2111829"/>
              <a:gd name="connsiteY26" fmla="*/ 3167743 h 4724400"/>
              <a:gd name="connsiteX27" fmla="*/ 1338943 w 2111829"/>
              <a:gd name="connsiteY27" fmla="*/ 3918857 h 4724400"/>
              <a:gd name="connsiteX28" fmla="*/ 1338943 w 2111829"/>
              <a:gd name="connsiteY28" fmla="*/ 4049486 h 4724400"/>
              <a:gd name="connsiteX29" fmla="*/ 1426029 w 2111829"/>
              <a:gd name="connsiteY29" fmla="*/ 4201886 h 4724400"/>
              <a:gd name="connsiteX30" fmla="*/ 1513115 w 2111829"/>
              <a:gd name="connsiteY30" fmla="*/ 4321629 h 4724400"/>
              <a:gd name="connsiteX31" fmla="*/ 1567543 w 2111829"/>
              <a:gd name="connsiteY31" fmla="*/ 4441372 h 4724400"/>
              <a:gd name="connsiteX32" fmla="*/ 1556657 w 2111829"/>
              <a:gd name="connsiteY32" fmla="*/ 4561114 h 4724400"/>
              <a:gd name="connsiteX33" fmla="*/ 1491343 w 2111829"/>
              <a:gd name="connsiteY33" fmla="*/ 4637314 h 4724400"/>
              <a:gd name="connsiteX34" fmla="*/ 1306286 w 2111829"/>
              <a:gd name="connsiteY34" fmla="*/ 4724400 h 4724400"/>
              <a:gd name="connsiteX35" fmla="*/ 1045029 w 2111829"/>
              <a:gd name="connsiteY35" fmla="*/ 4724400 h 4724400"/>
              <a:gd name="connsiteX36" fmla="*/ 751115 w 2111829"/>
              <a:gd name="connsiteY36" fmla="*/ 4713514 h 4724400"/>
              <a:gd name="connsiteX37" fmla="*/ 555172 w 2111829"/>
              <a:gd name="connsiteY37" fmla="*/ 4615543 h 4724400"/>
              <a:gd name="connsiteX38" fmla="*/ 489857 w 2111829"/>
              <a:gd name="connsiteY38" fmla="*/ 4495800 h 4724400"/>
              <a:gd name="connsiteX39" fmla="*/ 555172 w 2111829"/>
              <a:gd name="connsiteY39" fmla="*/ 4321629 h 4724400"/>
              <a:gd name="connsiteX40" fmla="*/ 642257 w 2111829"/>
              <a:gd name="connsiteY40" fmla="*/ 4191000 h 4724400"/>
              <a:gd name="connsiteX41" fmla="*/ 696686 w 2111829"/>
              <a:gd name="connsiteY41" fmla="*/ 4016829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11829" h="4724400">
                <a:moveTo>
                  <a:pt x="696686" y="4016829"/>
                </a:moveTo>
                <a:lnTo>
                  <a:pt x="729343" y="3875314"/>
                </a:lnTo>
                <a:cubicBezTo>
                  <a:pt x="732972" y="3294743"/>
                  <a:pt x="736600" y="2714171"/>
                  <a:pt x="740229" y="2133600"/>
                </a:cubicBezTo>
                <a:lnTo>
                  <a:pt x="631372" y="1861457"/>
                </a:lnTo>
                <a:lnTo>
                  <a:pt x="413657" y="1643743"/>
                </a:lnTo>
                <a:lnTo>
                  <a:pt x="87086" y="1306286"/>
                </a:lnTo>
                <a:lnTo>
                  <a:pt x="0" y="936172"/>
                </a:lnTo>
                <a:lnTo>
                  <a:pt x="97972" y="576943"/>
                </a:lnTo>
                <a:lnTo>
                  <a:pt x="337457" y="261257"/>
                </a:lnTo>
                <a:lnTo>
                  <a:pt x="609600" y="108857"/>
                </a:lnTo>
                <a:lnTo>
                  <a:pt x="870857" y="10886"/>
                </a:lnTo>
                <a:lnTo>
                  <a:pt x="1143000" y="0"/>
                </a:lnTo>
                <a:lnTo>
                  <a:pt x="1382486" y="43543"/>
                </a:lnTo>
                <a:lnTo>
                  <a:pt x="1578429" y="141514"/>
                </a:lnTo>
                <a:lnTo>
                  <a:pt x="1774372" y="261257"/>
                </a:lnTo>
                <a:lnTo>
                  <a:pt x="1970315" y="446314"/>
                </a:lnTo>
                <a:lnTo>
                  <a:pt x="2057400" y="631372"/>
                </a:lnTo>
                <a:lnTo>
                  <a:pt x="2111829" y="859972"/>
                </a:lnTo>
                <a:lnTo>
                  <a:pt x="2090057" y="1175657"/>
                </a:lnTo>
                <a:lnTo>
                  <a:pt x="1981200" y="1393372"/>
                </a:lnTo>
                <a:lnTo>
                  <a:pt x="1817915" y="1567543"/>
                </a:lnTo>
                <a:lnTo>
                  <a:pt x="1698172" y="1719943"/>
                </a:lnTo>
                <a:lnTo>
                  <a:pt x="1513115" y="1872343"/>
                </a:lnTo>
                <a:lnTo>
                  <a:pt x="1447800" y="2002972"/>
                </a:lnTo>
                <a:lnTo>
                  <a:pt x="1360715" y="2307772"/>
                </a:lnTo>
                <a:lnTo>
                  <a:pt x="1371600" y="2547257"/>
                </a:lnTo>
                <a:lnTo>
                  <a:pt x="1360715" y="3167743"/>
                </a:lnTo>
                <a:lnTo>
                  <a:pt x="1338943" y="3918857"/>
                </a:lnTo>
                <a:lnTo>
                  <a:pt x="1338943" y="4049486"/>
                </a:lnTo>
                <a:lnTo>
                  <a:pt x="1426029" y="4201886"/>
                </a:lnTo>
                <a:lnTo>
                  <a:pt x="1513115" y="4321629"/>
                </a:lnTo>
                <a:lnTo>
                  <a:pt x="1567543" y="4441372"/>
                </a:lnTo>
                <a:lnTo>
                  <a:pt x="1556657" y="4561114"/>
                </a:lnTo>
                <a:lnTo>
                  <a:pt x="1491343" y="4637314"/>
                </a:lnTo>
                <a:lnTo>
                  <a:pt x="1306286" y="4724400"/>
                </a:lnTo>
                <a:lnTo>
                  <a:pt x="1045029" y="4724400"/>
                </a:lnTo>
                <a:lnTo>
                  <a:pt x="751115" y="4713514"/>
                </a:lnTo>
                <a:lnTo>
                  <a:pt x="555172" y="4615543"/>
                </a:lnTo>
                <a:lnTo>
                  <a:pt x="489857" y="4495800"/>
                </a:lnTo>
                <a:lnTo>
                  <a:pt x="555172" y="4321629"/>
                </a:lnTo>
                <a:lnTo>
                  <a:pt x="642257" y="4191000"/>
                </a:lnTo>
                <a:lnTo>
                  <a:pt x="696686" y="4016829"/>
                </a:lnTo>
                <a:close/>
              </a:path>
            </a:pathLst>
          </a:cu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429000" y="1653201"/>
            <a:ext cx="1545852" cy="1013799"/>
          </a:xfrm>
          <a:custGeom>
            <a:avLst/>
            <a:gdLst>
              <a:gd name="connsiteX0" fmla="*/ 141514 w 1273628"/>
              <a:gd name="connsiteY0" fmla="*/ 239486 h 609600"/>
              <a:gd name="connsiteX1" fmla="*/ 283028 w 1273628"/>
              <a:gd name="connsiteY1" fmla="*/ 130629 h 609600"/>
              <a:gd name="connsiteX2" fmla="*/ 478971 w 1273628"/>
              <a:gd name="connsiteY2" fmla="*/ 43543 h 609600"/>
              <a:gd name="connsiteX3" fmla="*/ 729343 w 1273628"/>
              <a:gd name="connsiteY3" fmla="*/ 0 h 609600"/>
              <a:gd name="connsiteX4" fmla="*/ 968828 w 1273628"/>
              <a:gd name="connsiteY4" fmla="*/ 65315 h 609600"/>
              <a:gd name="connsiteX5" fmla="*/ 1164771 w 1273628"/>
              <a:gd name="connsiteY5" fmla="*/ 141515 h 609600"/>
              <a:gd name="connsiteX6" fmla="*/ 1273628 w 1273628"/>
              <a:gd name="connsiteY6" fmla="*/ 261257 h 609600"/>
              <a:gd name="connsiteX7" fmla="*/ 1240971 w 1273628"/>
              <a:gd name="connsiteY7" fmla="*/ 446315 h 609600"/>
              <a:gd name="connsiteX8" fmla="*/ 1153886 w 1273628"/>
              <a:gd name="connsiteY8" fmla="*/ 555172 h 609600"/>
              <a:gd name="connsiteX9" fmla="*/ 979714 w 1273628"/>
              <a:gd name="connsiteY9" fmla="*/ 587829 h 609600"/>
              <a:gd name="connsiteX10" fmla="*/ 772886 w 1273628"/>
              <a:gd name="connsiteY10" fmla="*/ 555172 h 609600"/>
              <a:gd name="connsiteX11" fmla="*/ 598714 w 1273628"/>
              <a:gd name="connsiteY11" fmla="*/ 555172 h 609600"/>
              <a:gd name="connsiteX12" fmla="*/ 381000 w 1273628"/>
              <a:gd name="connsiteY12" fmla="*/ 609600 h 609600"/>
              <a:gd name="connsiteX13" fmla="*/ 174171 w 1273628"/>
              <a:gd name="connsiteY13" fmla="*/ 587829 h 609600"/>
              <a:gd name="connsiteX14" fmla="*/ 10886 w 1273628"/>
              <a:gd name="connsiteY14" fmla="*/ 435429 h 609600"/>
              <a:gd name="connsiteX15" fmla="*/ 0 w 1273628"/>
              <a:gd name="connsiteY15" fmla="*/ 381000 h 609600"/>
              <a:gd name="connsiteX16" fmla="*/ 32657 w 1273628"/>
              <a:gd name="connsiteY16" fmla="*/ 315686 h 609600"/>
              <a:gd name="connsiteX17" fmla="*/ 141514 w 1273628"/>
              <a:gd name="connsiteY17" fmla="*/ 239486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3628" h="609600">
                <a:moveTo>
                  <a:pt x="141514" y="239486"/>
                </a:moveTo>
                <a:lnTo>
                  <a:pt x="283028" y="130629"/>
                </a:lnTo>
                <a:lnTo>
                  <a:pt x="478971" y="43543"/>
                </a:lnTo>
                <a:lnTo>
                  <a:pt x="729343" y="0"/>
                </a:lnTo>
                <a:lnTo>
                  <a:pt x="968828" y="65315"/>
                </a:lnTo>
                <a:lnTo>
                  <a:pt x="1164771" y="141515"/>
                </a:lnTo>
                <a:lnTo>
                  <a:pt x="1273628" y="261257"/>
                </a:lnTo>
                <a:lnTo>
                  <a:pt x="1240971" y="446315"/>
                </a:lnTo>
                <a:lnTo>
                  <a:pt x="1153886" y="555172"/>
                </a:lnTo>
                <a:lnTo>
                  <a:pt x="979714" y="587829"/>
                </a:lnTo>
                <a:lnTo>
                  <a:pt x="772886" y="555172"/>
                </a:lnTo>
                <a:lnTo>
                  <a:pt x="598714" y="555172"/>
                </a:lnTo>
                <a:lnTo>
                  <a:pt x="381000" y="609600"/>
                </a:lnTo>
                <a:lnTo>
                  <a:pt x="174171" y="587829"/>
                </a:lnTo>
                <a:lnTo>
                  <a:pt x="10886" y="435429"/>
                </a:lnTo>
                <a:lnTo>
                  <a:pt x="0" y="381000"/>
                </a:lnTo>
                <a:lnTo>
                  <a:pt x="32657" y="315686"/>
                </a:lnTo>
                <a:lnTo>
                  <a:pt x="141514" y="239486"/>
                </a:lnTo>
                <a:close/>
              </a:path>
            </a:pathLst>
          </a:custGeom>
          <a:solidFill>
            <a:srgbClr val="C8D7EA"/>
          </a:solidFill>
          <a:ln w="38100">
            <a:solidFill>
              <a:schemeClr val="accent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http://www.lhsc.on.ca/_images/Genetics/centraldogma.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6172" b="89769" l="7429" r="15429"/>
                    </a14:imgEffect>
                  </a14:imgLayer>
                </a14:imgProps>
              </a:ext>
              <a:ext uri="{28A0092B-C50C-407E-A947-70E740481C1C}">
                <a14:useLocalDpi xmlns:a14="http://schemas.microsoft.com/office/drawing/2010/main" val="0"/>
              </a:ext>
            </a:extLst>
          </a:blip>
          <a:srcRect l="6613" t="16623" r="83509" b="9475"/>
          <a:stretch/>
        </p:blipFill>
        <p:spPr bwMode="auto">
          <a:xfrm rot="3720830">
            <a:off x="4180474" y="1687830"/>
            <a:ext cx="233151" cy="75506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733800" y="1733490"/>
            <a:ext cx="655949" cy="400110"/>
          </a:xfrm>
          <a:prstGeom prst="rect">
            <a:avLst/>
          </a:prstGeom>
          <a:noFill/>
        </p:spPr>
        <p:txBody>
          <a:bodyPr wrap="none" rtlCol="0">
            <a:spAutoFit/>
          </a:bodyPr>
          <a:lstStyle/>
          <a:p>
            <a:r>
              <a:rPr lang="en-US" sz="2000" dirty="0" smtClean="0"/>
              <a:t>DNA</a:t>
            </a:r>
            <a:endParaRPr lang="en-US" sz="2000" dirty="0"/>
          </a:p>
        </p:txBody>
      </p:sp>
      <p:sp>
        <p:nvSpPr>
          <p:cNvPr id="19" name="TextBox 18"/>
          <p:cNvSpPr txBox="1"/>
          <p:nvPr/>
        </p:nvSpPr>
        <p:spPr>
          <a:xfrm>
            <a:off x="5288416" y="1371600"/>
            <a:ext cx="1134156" cy="400110"/>
          </a:xfrm>
          <a:prstGeom prst="rect">
            <a:avLst/>
          </a:prstGeom>
          <a:noFill/>
        </p:spPr>
        <p:txBody>
          <a:bodyPr wrap="none" rtlCol="0">
            <a:spAutoFit/>
          </a:bodyPr>
          <a:lstStyle/>
          <a:p>
            <a:r>
              <a:rPr lang="en-US" sz="2000" b="1" dirty="0" smtClean="0"/>
              <a:t>Nucleus</a:t>
            </a:r>
            <a:endParaRPr lang="en-US" sz="2000" b="1" dirty="0"/>
          </a:p>
        </p:txBody>
      </p:sp>
      <p:cxnSp>
        <p:nvCxnSpPr>
          <p:cNvPr id="20" name="Straight Connector 19"/>
          <p:cNvCxnSpPr/>
          <p:nvPr/>
        </p:nvCxnSpPr>
        <p:spPr>
          <a:xfrm flipV="1">
            <a:off x="4823774" y="1643004"/>
            <a:ext cx="520138" cy="465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21082" y="2633323"/>
            <a:ext cx="1305550" cy="400110"/>
          </a:xfrm>
          <a:prstGeom prst="rect">
            <a:avLst/>
          </a:prstGeom>
          <a:noFill/>
        </p:spPr>
        <p:txBody>
          <a:bodyPr wrap="none" rtlCol="0">
            <a:spAutoFit/>
          </a:bodyPr>
          <a:lstStyle/>
          <a:p>
            <a:r>
              <a:rPr lang="en-US" sz="2000" b="1" dirty="0" smtClean="0"/>
              <a:t>Cytoplasm</a:t>
            </a:r>
            <a:endParaRPr lang="en-US" sz="2000" b="1" dirty="0"/>
          </a:p>
        </p:txBody>
      </p:sp>
      <p:cxnSp>
        <p:nvCxnSpPr>
          <p:cNvPr id="10" name="Straight Connector 9"/>
          <p:cNvCxnSpPr/>
          <p:nvPr/>
        </p:nvCxnSpPr>
        <p:spPr>
          <a:xfrm flipV="1">
            <a:off x="4657087" y="2920773"/>
            <a:ext cx="829313" cy="221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285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TotalTime>
  <Words>712</Words>
  <Application>Microsoft Office PowerPoint</Application>
  <PresentationFormat>On-screen Show (4:3)</PresentationFormat>
  <Paragraphs>124</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Neurological Disorders Lesson 5.6 </vt:lpstr>
      <vt:lpstr>Do Now:</vt:lpstr>
      <vt:lpstr>Who is addicted?</vt:lpstr>
      <vt:lpstr>Chris’s Story</vt:lpstr>
      <vt:lpstr>Pat’s Story</vt:lpstr>
      <vt:lpstr>What happened to Pat’s neurons?</vt:lpstr>
      <vt:lpstr>What caused these changes?  What are neurons composed of?</vt:lpstr>
      <vt:lpstr>How are proteins changed?</vt:lpstr>
      <vt:lpstr>Where is DNA stored in the cell?</vt:lpstr>
      <vt:lpstr>Where are proteins synthesized?</vt:lpstr>
      <vt:lpstr>RNA transports the code to the cytoplasm</vt:lpstr>
      <vt:lpstr>The Central Dogma</vt:lpstr>
      <vt:lpstr>Neuronal stimulation causes protein synthesis</vt:lpstr>
      <vt:lpstr>Overstimulation increases protein synthesis</vt:lpstr>
      <vt:lpstr>Overstimulation increases the number of synapses</vt:lpstr>
      <vt:lpstr>The Brain’s Reward Circuit</vt:lpstr>
      <vt:lpstr>The Brain’s Reward Circuit</vt:lpstr>
      <vt:lpstr>Drug use changes neuronal structure</vt:lpstr>
      <vt:lpstr>Tolerance</vt:lpstr>
      <vt:lpstr>Drug use changes neuronal structure</vt:lpstr>
      <vt:lpstr>Withdrawal</vt:lpstr>
      <vt:lpstr>Wrap Up:</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Senses In the Brain</dc:title>
  <dc:creator>KatieJeff</dc:creator>
  <cp:lastModifiedBy>Katie</cp:lastModifiedBy>
  <cp:revision>67</cp:revision>
  <dcterms:created xsi:type="dcterms:W3CDTF">2012-02-08T17:14:24Z</dcterms:created>
  <dcterms:modified xsi:type="dcterms:W3CDTF">2012-05-08T14:34:13Z</dcterms:modified>
</cp:coreProperties>
</file>